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13716000" cy="2438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616">
          <p15:clr>
            <a:srgbClr val="A4A3A4"/>
          </p15:clr>
        </p15:guide>
        <p15:guide id="2" orient="horz" pos="3264">
          <p15:clr>
            <a:srgbClr val="A4A3A4"/>
          </p15:clr>
        </p15:guide>
        <p15:guide id="3" pos="6912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4008">
          <p15:clr>
            <a:srgbClr val="A4A3A4"/>
          </p15:clr>
        </p15:guide>
        <p15:guide id="6" orient="horz" pos="2352">
          <p15:clr>
            <a:srgbClr val="A4A3A4"/>
          </p15:clr>
        </p15:guide>
        <p15:guide id="7" pos="6696">
          <p15:clr>
            <a:srgbClr val="A4A3A4"/>
          </p15:clr>
        </p15:guide>
        <p15:guide id="8" pos="2136">
          <p15:clr>
            <a:srgbClr val="A4A3A4"/>
          </p15:clr>
        </p15:guide>
        <p15:guide id="9" pos="2760">
          <p15:clr>
            <a:srgbClr val="A4A3A4"/>
          </p15:clr>
        </p15:guide>
        <p15:guide id="10" pos="3288">
          <p15:clr>
            <a:srgbClr val="A4A3A4"/>
          </p15:clr>
        </p15:guide>
        <p15:guide id="11" pos="4032">
          <p15:clr>
            <a:srgbClr val="A4A3A4"/>
          </p15:clr>
        </p15:guide>
        <p15:guide id="12" pos="4392">
          <p15:clr>
            <a:srgbClr val="A4A3A4"/>
          </p15:clr>
        </p15:guide>
        <p15:guide id="13" pos="4944">
          <p15:clr>
            <a:srgbClr val="A4A3A4"/>
          </p15:clr>
        </p15:guide>
        <p15:guide id="14" pos="5544">
          <p15:clr>
            <a:srgbClr val="A4A3A4"/>
          </p15:clr>
        </p15:guide>
        <p15:guide id="15" pos="6072">
          <p15:clr>
            <a:srgbClr val="A4A3A4"/>
          </p15:clr>
        </p15:guide>
        <p15:guide id="16" orient="horz" pos="2448">
          <p15:clr>
            <a:srgbClr val="A4A3A4"/>
          </p15:clr>
        </p15:guide>
        <p15:guide id="17" pos="5256">
          <p15:clr>
            <a:srgbClr val="A4A3A4"/>
          </p15:clr>
        </p15:guide>
        <p15:guide id="18" pos="7261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aDB72m7/7VtttHjINJK6W55Hj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16" orient="horz"/>
        <p:guide pos="3264" orient="horz"/>
        <p:guide pos="6912"/>
        <p:guide orient="horz"/>
        <p:guide pos="4008" orient="horz"/>
        <p:guide pos="2352" orient="horz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1500188" y="1173106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2694429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 txBox="1"/>
          <p:nvPr>
            <p:ph type="ctrTitle"/>
          </p:nvPr>
        </p:nvSpPr>
        <p:spPr>
          <a:xfrm>
            <a:off x="2899790" y="810227"/>
            <a:ext cx="6392421" cy="3831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概要 2">
  <p:cSld name="概要 2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/>
          <p:nvPr/>
        </p:nvSpPr>
        <p:spPr>
          <a:xfrm>
            <a:off x="8989454" y="-2546"/>
            <a:ext cx="3202546" cy="3441072"/>
          </a:xfrm>
          <a:custGeom>
            <a:rect b="b" l="l" r="r" t="t"/>
            <a:pathLst>
              <a:path extrusionOk="0" h="3441072" w="3202546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5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/>
          <p:nvPr/>
        </p:nvSpPr>
        <p:spPr>
          <a:xfrm flipH="1" rot="10800000">
            <a:off x="-20086" y="5331514"/>
            <a:ext cx="2148416" cy="1526486"/>
          </a:xfrm>
          <a:custGeom>
            <a:rect b="b" l="l" r="r" t="t"/>
            <a:pathLst>
              <a:path extrusionOk="0" h="1526486" w="214841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5"/>
          <p:cNvSpPr/>
          <p:nvPr/>
        </p:nvSpPr>
        <p:spPr>
          <a:xfrm>
            <a:off x="1540428" y="6470488"/>
            <a:ext cx="775021" cy="387513"/>
          </a:xfrm>
          <a:custGeom>
            <a:rect b="b" l="l" r="r" t="t"/>
            <a:pathLst>
              <a:path extrusionOk="0" h="387513" w="775021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5"/>
          <p:cNvSpPr txBox="1"/>
          <p:nvPr>
            <p:ph type="title"/>
          </p:nvPr>
        </p:nvSpPr>
        <p:spPr>
          <a:xfrm>
            <a:off x="914400" y="1057274"/>
            <a:ext cx="7843837" cy="10127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914400" y="2331791"/>
            <a:ext cx="6903076" cy="3721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5"/>
          <p:cNvSpPr/>
          <p:nvPr>
            <p:ph idx="2" type="pic"/>
          </p:nvPr>
        </p:nvSpPr>
        <p:spPr>
          <a:xfrm>
            <a:off x="8989454" y="3405189"/>
            <a:ext cx="3202546" cy="345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ムライン 3">
  <p:cSld name="タイムライン 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/>
          <p:nvPr/>
        </p:nvSpPr>
        <p:spPr>
          <a:xfrm>
            <a:off x="1" y="0"/>
            <a:ext cx="1550562" cy="2545382"/>
          </a:xfrm>
          <a:custGeom>
            <a:rect b="b" l="l" r="r" t="t"/>
            <a:pathLst>
              <a:path extrusionOk="0" h="2545382" w="155056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6"/>
          <p:cNvSpPr/>
          <p:nvPr/>
        </p:nvSpPr>
        <p:spPr>
          <a:xfrm>
            <a:off x="1" y="-1"/>
            <a:ext cx="682740" cy="1500050"/>
          </a:xfrm>
          <a:custGeom>
            <a:rect b="b" l="l" r="r" t="t"/>
            <a:pathLst>
              <a:path extrusionOk="0" h="1500050" w="68274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6"/>
          <p:cNvSpPr/>
          <p:nvPr/>
        </p:nvSpPr>
        <p:spPr>
          <a:xfrm>
            <a:off x="170445" y="314191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6"/>
          <p:cNvSpPr txBox="1"/>
          <p:nvPr>
            <p:ph type="title"/>
          </p:nvPr>
        </p:nvSpPr>
        <p:spPr>
          <a:xfrm>
            <a:off x="1550563" y="1089213"/>
            <a:ext cx="9879437" cy="980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1550564" y="2331958"/>
            <a:ext cx="2975217" cy="3704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2" type="body"/>
          </p:nvPr>
        </p:nvSpPr>
        <p:spPr>
          <a:xfrm>
            <a:off x="5087154" y="2331791"/>
            <a:ext cx="6345893" cy="3721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概要 3">
  <p:cSld name="概要 3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7"/>
          <p:cNvPicPr preferRelativeResize="0"/>
          <p:nvPr/>
        </p:nvPicPr>
        <p:blipFill rotWithShape="1">
          <a:blip r:embed="rId2">
            <a:alphaModFix/>
          </a:blip>
          <a:srcRect b="0" l="0" r="0" t="7193"/>
          <a:stretch/>
        </p:blipFill>
        <p:spPr>
          <a:xfrm>
            <a:off x="1" y="-1"/>
            <a:ext cx="443344" cy="6856025"/>
          </a:xfrm>
          <a:custGeom>
            <a:rect b="b" l="l" r="r" t="t"/>
            <a:pathLst>
              <a:path extrusionOk="0" h="4795637" w="173441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8" name="Google Shape;108;p27"/>
          <p:cNvSpPr txBox="1"/>
          <p:nvPr>
            <p:ph type="title"/>
          </p:nvPr>
        </p:nvSpPr>
        <p:spPr>
          <a:xfrm>
            <a:off x="1550564" y="1057274"/>
            <a:ext cx="9875463" cy="9997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/>
          <p:nvPr/>
        </p:nvSpPr>
        <p:spPr>
          <a:xfrm rot="10800000">
            <a:off x="-3" y="4420134"/>
            <a:ext cx="1293237" cy="2437866"/>
          </a:xfrm>
          <a:custGeom>
            <a:rect b="b" l="l" r="r" t="t"/>
            <a:pathLst>
              <a:path extrusionOk="0" h="2437866" w="1293237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/>
          <p:nvPr>
            <p:ph idx="1" type="body"/>
          </p:nvPr>
        </p:nvSpPr>
        <p:spPr>
          <a:xfrm>
            <a:off x="1550564" y="2303028"/>
            <a:ext cx="5829147" cy="3961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2" type="body"/>
          </p:nvPr>
        </p:nvSpPr>
        <p:spPr>
          <a:xfrm>
            <a:off x="7940842" y="2303028"/>
            <a:ext cx="3485184" cy="3961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 b="0" l="0" r="0" t="7193"/>
          <a:stretch/>
        </p:blipFill>
        <p:spPr>
          <a:xfrm rot="5400000">
            <a:off x="6072641" y="-5676015"/>
            <a:ext cx="443344" cy="11795374"/>
          </a:xfrm>
          <a:custGeom>
            <a:rect b="b" l="l" r="r" t="t"/>
            <a:pathLst>
              <a:path extrusionOk="0" h="4795637" w="173441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 b="0" l="0" r="10856" t="11443"/>
          <a:stretch/>
        </p:blipFill>
        <p:spPr>
          <a:xfrm rot="-5400000">
            <a:off x="-6447" y="6444"/>
            <a:ext cx="1961253" cy="1948364"/>
          </a:xfrm>
          <a:custGeom>
            <a:rect b="b" l="l" r="r" t="t"/>
            <a:pathLst>
              <a:path extrusionOk="0" h="1948364" w="1961253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5" name="Google Shape;115;p27"/>
          <p:cNvSpPr/>
          <p:nvPr/>
        </p:nvSpPr>
        <p:spPr>
          <a:xfrm>
            <a:off x="396626" y="4929577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ムライン 2">
  <p:cSld name="タイムライン 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8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 txBox="1"/>
          <p:nvPr>
            <p:ph type="title"/>
          </p:nvPr>
        </p:nvSpPr>
        <p:spPr>
          <a:xfrm>
            <a:off x="914400" y="1057274"/>
            <a:ext cx="10511627" cy="10127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914400" y="2316067"/>
            <a:ext cx="10511627" cy="39485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9"/>
          <p:cNvSpPr txBox="1"/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2828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0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キャプション付きのコンテンツ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1"/>
          <p:cNvSpPr txBox="1"/>
          <p:nvPr>
            <p:ph type="title"/>
          </p:nvPr>
        </p:nvSpPr>
        <p:spPr>
          <a:xfrm>
            <a:off x="758952" y="758952"/>
            <a:ext cx="3932237" cy="152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35" name="Google Shape;135;p31"/>
          <p:cNvSpPr txBox="1"/>
          <p:nvPr>
            <p:ph idx="1" type="body"/>
          </p:nvPr>
        </p:nvSpPr>
        <p:spPr>
          <a:xfrm>
            <a:off x="758952" y="2286000"/>
            <a:ext cx="3932237" cy="356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6" name="Google Shape;136;p31"/>
          <p:cNvSpPr txBox="1"/>
          <p:nvPr>
            <p:ph idx="2" type="body"/>
          </p:nvPr>
        </p:nvSpPr>
        <p:spPr>
          <a:xfrm>
            <a:off x="5183187" y="741459"/>
            <a:ext cx="6242839" cy="511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キャプション付きの図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2"/>
          <p:cNvSpPr txBox="1"/>
          <p:nvPr>
            <p:ph type="title"/>
          </p:nvPr>
        </p:nvSpPr>
        <p:spPr>
          <a:xfrm>
            <a:off x="760938" y="755372"/>
            <a:ext cx="3931920" cy="1527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760938" y="2286001"/>
            <a:ext cx="393192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32"/>
          <p:cNvSpPr/>
          <p:nvPr>
            <p:ph idx="2" type="pic"/>
          </p:nvPr>
        </p:nvSpPr>
        <p:spPr>
          <a:xfrm>
            <a:off x="5262700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用文">
  <p:cSld name="引用文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/>
          <p:nvPr/>
        </p:nvSpPr>
        <p:spPr>
          <a:xfrm flipH="1" rot="-5400000">
            <a:off x="-9389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rgbClr val="DCE6F5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 txBox="1"/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3460565" y="2303029"/>
            <a:ext cx="7965460" cy="3497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 4">
  <p:cSld name="比較 4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/>
          <p:nvPr/>
        </p:nvSpPr>
        <p:spPr>
          <a:xfrm>
            <a:off x="8989454" y="3427336"/>
            <a:ext cx="3202546" cy="3430665"/>
          </a:xfrm>
          <a:custGeom>
            <a:rect b="b" l="l" r="r" t="t"/>
            <a:pathLst>
              <a:path extrusionOk="0" h="3430665" w="3202546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/>
          <p:nvPr/>
        </p:nvSpPr>
        <p:spPr>
          <a:xfrm>
            <a:off x="8989454" y="3654149"/>
            <a:ext cx="3202546" cy="3203852"/>
          </a:xfrm>
          <a:custGeom>
            <a:rect b="b" l="l" r="r" t="t"/>
            <a:pathLst>
              <a:path extrusionOk="0" h="3203852" w="3202546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>
            <a:off x="8989455" y="1"/>
            <a:ext cx="3202545" cy="3437345"/>
          </a:xfrm>
          <a:custGeom>
            <a:rect b="b" l="l" r="r" t="t"/>
            <a:pathLst>
              <a:path extrusionOk="0" h="3437345" w="32025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/>
          <p:nvPr/>
        </p:nvSpPr>
        <p:spPr>
          <a:xfrm>
            <a:off x="8989454" y="6681"/>
            <a:ext cx="3202546" cy="3436477"/>
          </a:xfrm>
          <a:custGeom>
            <a:rect b="b" l="l" r="r" t="t"/>
            <a:pathLst>
              <a:path extrusionOk="0" h="3436477" w="3202546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 txBox="1"/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914400" y="2303028"/>
            <a:ext cx="3283119" cy="372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2" type="body"/>
          </p:nvPr>
        </p:nvSpPr>
        <p:spPr>
          <a:xfrm>
            <a:off x="4782159" y="2303028"/>
            <a:ext cx="3284951" cy="372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び">
  <p:cSld name="結び">
    <p:bg>
      <p:bgPr>
        <a:solidFill>
          <a:schemeClr val="accent6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/>
          <p:nvPr/>
        </p:nvSpPr>
        <p:spPr>
          <a:xfrm>
            <a:off x="7527501" y="0"/>
            <a:ext cx="4671276" cy="6857999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 txBox="1"/>
          <p:nvPr>
            <p:ph type="ctrTitle"/>
          </p:nvPr>
        </p:nvSpPr>
        <p:spPr>
          <a:xfrm>
            <a:off x="914401" y="849782"/>
            <a:ext cx="5715000" cy="272770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subTitle"/>
          </p:nvPr>
        </p:nvSpPr>
        <p:spPr>
          <a:xfrm>
            <a:off x="914401" y="3813606"/>
            <a:ext cx="5715000" cy="2234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議題">
  <p:cSld name="議題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0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40" name="Google Shape;40;p20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0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0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43" name="Google Shape;43;p20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0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0"/>
          <p:cNvSpPr txBox="1"/>
          <p:nvPr>
            <p:ph type="title"/>
          </p:nvPr>
        </p:nvSpPr>
        <p:spPr>
          <a:xfrm>
            <a:off x="914400" y="1057274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914400" y="2834640"/>
            <a:ext cx="6583680" cy="3207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概要 2">
  <p:cSld name="概要 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1"/>
          <p:cNvSpPr/>
          <p:nvPr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1"/>
          <p:cNvGrpSpPr/>
          <p:nvPr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53" name="Google Shape;53;p21"/>
            <p:cNvSpPr/>
            <p:nvPr/>
          </p:nvSpPr>
          <p:spPr>
            <a:xfrm>
              <a:off x="0" y="0"/>
              <a:ext cx="2838450" cy="2857958"/>
            </a:xfrm>
            <a:custGeom>
              <a:rect b="b" l="l" r="r" t="t"/>
              <a:pathLst>
                <a:path extrusionOk="0" h="2857958" w="283845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1"/>
            <p:cNvSpPr/>
            <p:nvPr/>
          </p:nvSpPr>
          <p:spPr>
            <a:xfrm>
              <a:off x="1" y="1"/>
              <a:ext cx="1003449" cy="1013015"/>
            </a:xfrm>
            <a:custGeom>
              <a:rect b="b" l="l" r="r" t="t"/>
              <a:pathLst>
                <a:path extrusionOk="0" h="1013015" w="1003449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1"/>
            <p:cNvSpPr/>
            <p:nvPr/>
          </p:nvSpPr>
          <p:spPr>
            <a:xfrm>
              <a:off x="1458332" y="590133"/>
              <a:ext cx="775021" cy="775021"/>
            </a:xfrm>
            <a:custGeom>
              <a:rect b="b" l="l" r="r" t="t"/>
              <a:pathLst>
                <a:path extrusionOk="0" h="775021" w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21"/>
          <p:cNvSpPr txBox="1"/>
          <p:nvPr>
            <p:ph type="title"/>
          </p:nvPr>
        </p:nvSpPr>
        <p:spPr>
          <a:xfrm>
            <a:off x="5702441" y="1061623"/>
            <a:ext cx="5723586" cy="4739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/>
          <p:nvPr>
            <p:ph idx="2" type="pic"/>
          </p:nvPr>
        </p:nvSpPr>
        <p:spPr>
          <a:xfrm>
            <a:off x="443345" y="0"/>
            <a:ext cx="4344695" cy="63595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 ヘッダー">
  <p:cSld name="セクション ヘッダー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2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2"/>
          <p:cNvSpPr/>
          <p:nvPr/>
        </p:nvSpPr>
        <p:spPr>
          <a:xfrm rot="-5400000">
            <a:off x="5760023" y="3764463"/>
            <a:ext cx="2812357" cy="3394143"/>
          </a:xfrm>
          <a:custGeom>
            <a:rect b="b" l="l" r="r" t="t"/>
            <a:pathLst>
              <a:path extrusionOk="0" h="3394143" w="2812357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rgbClr val="ECEDD2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0" y="3463854"/>
            <a:ext cx="435241" cy="3394146"/>
          </a:xfrm>
          <a:custGeom>
            <a:rect b="b" l="l" r="r" t="t"/>
            <a:pathLst>
              <a:path extrusionOk="0" h="3394146" w="435241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 txBox="1"/>
          <p:nvPr>
            <p:ph type="title"/>
          </p:nvPr>
        </p:nvSpPr>
        <p:spPr>
          <a:xfrm>
            <a:off x="914400" y="1057275"/>
            <a:ext cx="5259554" cy="2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914400" y="3808750"/>
            <a:ext cx="5259554" cy="2233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2"/>
          <p:cNvSpPr/>
          <p:nvPr>
            <p:ph idx="2" type="pic"/>
          </p:nvPr>
        </p:nvSpPr>
        <p:spPr>
          <a:xfrm>
            <a:off x="7414194" y="410780"/>
            <a:ext cx="4344695" cy="6447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比較 1">
  <p:cSld name="1_比較 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4364809" y="1057274"/>
            <a:ext cx="7043617" cy="2520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4364808" y="3808750"/>
            <a:ext cx="7043618" cy="2233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ムライン 1">
  <p:cSld name="タイムライン 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4"/>
          <p:cNvSpPr txBox="1"/>
          <p:nvPr>
            <p:ph type="title"/>
          </p:nvPr>
        </p:nvSpPr>
        <p:spPr>
          <a:xfrm>
            <a:off x="914400" y="965393"/>
            <a:ext cx="7631709" cy="10916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914400" y="2303028"/>
            <a:ext cx="3283119" cy="4144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AutoNum type="alphaLcPeriod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AutoNum type="arabicParenR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AutoNum type="alphaLcParenR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2" type="body"/>
          </p:nvPr>
        </p:nvSpPr>
        <p:spPr>
          <a:xfrm>
            <a:off x="4782159" y="2303028"/>
            <a:ext cx="3763950" cy="4144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/>
          <p:nvPr>
            <p:ph idx="3" type="pic"/>
          </p:nvPr>
        </p:nvSpPr>
        <p:spPr>
          <a:xfrm>
            <a:off x="8989454" y="965393"/>
            <a:ext cx="3202545" cy="5892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grpSp>
        <p:nvGrpSpPr>
          <p:cNvPr id="82" name="Google Shape;82;p24"/>
          <p:cNvGrpSpPr/>
          <p:nvPr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83" name="Google Shape;83;p24"/>
            <p:cNvSpPr/>
            <p:nvPr/>
          </p:nvSpPr>
          <p:spPr>
            <a:xfrm rot="10800000">
              <a:off x="12797096" y="4000041"/>
              <a:ext cx="2838450" cy="2857958"/>
            </a:xfrm>
            <a:custGeom>
              <a:rect b="b" l="l" r="r" t="t"/>
              <a:pathLst>
                <a:path extrusionOk="0" h="2857958" w="283845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4"/>
            <p:cNvSpPr/>
            <p:nvPr/>
          </p:nvSpPr>
          <p:spPr>
            <a:xfrm rot="10800000">
              <a:off x="13664918" y="4867733"/>
              <a:ext cx="1970627" cy="1990267"/>
            </a:xfrm>
            <a:custGeom>
              <a:rect b="b" l="l" r="r" t="t"/>
              <a:pathLst>
                <a:path extrusionOk="0" h="1990267" w="197062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 rot="10800000">
              <a:off x="14632096" y="5844983"/>
              <a:ext cx="1003449" cy="1013015"/>
            </a:xfrm>
            <a:custGeom>
              <a:rect b="b" l="l" r="r" t="t"/>
              <a:pathLst>
                <a:path extrusionOk="0" h="1013015" w="1003449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 rot="10800000">
              <a:off x="13402193" y="5492845"/>
              <a:ext cx="775021" cy="775021"/>
            </a:xfrm>
            <a:custGeom>
              <a:rect b="b" l="l" r="r" t="t"/>
              <a:pathLst>
                <a:path extrusionOk="0" h="775021" w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" name="Google Shape;7;p15"/>
          <p:cNvSpPr txBox="1"/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2828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5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3182699" y="810225"/>
            <a:ext cx="6229500" cy="41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ja-JP"/>
              <a:t>edmine</a:t>
            </a: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で</a:t>
            </a:r>
            <a:b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工場における工数を管理する</a:t>
            </a:r>
            <a:b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たけちゃん</a:t>
            </a:r>
            <a:endParaRPr b="1" i="0" sz="3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ja-JP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914400" y="928688"/>
            <a:ext cx="36233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 Studio</a:t>
            </a:r>
            <a:endParaRPr b="1" sz="3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785813" y="1702953"/>
            <a:ext cx="7300913" cy="4012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lnSpcReduction="10000"/>
          </a:bodyPr>
          <a:lstStyle/>
          <a:p>
            <a:pPr indent="-283464" lvl="1" marL="283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メリット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カレンダー状のUIにチケットをタイルのように配置し、作業分類を被せるだけで入力が完了するので、ユーザは入力時に時間数を意識する必要がない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Outlook/Teamsの予定表と連動できるので、会議に参加していた時間を入力する手間は更に省ける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一日の時間経過が表示されるので、工数入力漏れが発生しにくい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毎日（始業前 or 終業時）工数を入力する人に向いていそう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デメリット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ユーザが各自ウインドウズのアプリをインストールする必要がある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ja-JP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914400" y="928700"/>
            <a:ext cx="5486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工数入力ツールの選び方</a:t>
            </a:r>
            <a:endParaRPr/>
          </a:p>
        </p:txBody>
      </p:sp>
      <p:sp>
        <p:nvSpPr>
          <p:cNvPr id="230" name="Google Shape;230;p11"/>
          <p:cNvSpPr txBox="1"/>
          <p:nvPr>
            <p:ph idx="1" type="body"/>
          </p:nvPr>
        </p:nvSpPr>
        <p:spPr>
          <a:xfrm>
            <a:off x="785813" y="1702954"/>
            <a:ext cx="8158162" cy="1997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工数入力ツールとしては、Redmine Work TimeプラグインとRedmine Studioの両方を推奨、ユーザの入れやすさや働き方のスタイルに合わせて、自由に選べるようにした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工数集計・分析は、工数入力ツールからチケットに入力されたデータをPower BIで吸い上げて実施するので、入力ツールは何でも良い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>
            <p:ph type="title"/>
          </p:nvPr>
        </p:nvSpPr>
        <p:spPr>
          <a:xfrm>
            <a:off x="228600" y="371856"/>
            <a:ext cx="8672512" cy="5568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工数分析ツール</a:t>
            </a:r>
            <a:endParaRPr b="1" i="0" sz="3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ja-JP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 txBox="1"/>
          <p:nvPr>
            <p:ph idx="1" type="body"/>
          </p:nvPr>
        </p:nvSpPr>
        <p:spPr>
          <a:xfrm>
            <a:off x="585788" y="974292"/>
            <a:ext cx="7300913" cy="440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-283464" lvl="1" marL="283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Power BI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75" y="1414464"/>
            <a:ext cx="9147821" cy="537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title"/>
          </p:nvPr>
        </p:nvSpPr>
        <p:spPr>
          <a:xfrm>
            <a:off x="228600" y="371856"/>
            <a:ext cx="8672512" cy="5568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工数分析ツール</a:t>
            </a:r>
            <a:endParaRPr b="1" i="0" sz="3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ja-JP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 txBox="1"/>
          <p:nvPr>
            <p:ph idx="1" type="body"/>
          </p:nvPr>
        </p:nvSpPr>
        <p:spPr>
          <a:xfrm>
            <a:off x="585800" y="974300"/>
            <a:ext cx="8846400" cy="50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lnSpcReduction="20000"/>
          </a:bodyPr>
          <a:lstStyle/>
          <a:p>
            <a:pPr indent="-283464" lvl="1" marL="283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Power BI</a:t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チケットをCSVダウンロードし、Power BIに取り込み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カテゴリ・担当者・製番・作業分類などをキーとして</a:t>
            </a:r>
            <a:b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集計・表示する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RedmineチケットのコネクタがPower BIに接続</a:t>
            </a:r>
            <a:b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できることが確認できたので、今後は表示までリアル</a:t>
            </a:r>
            <a:b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タイムに自動化出来そう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勤怠システムの個人の労働時間データと個人の</a:t>
            </a:r>
            <a:b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工数データを突き合わせて工数データの精度を上げ</a:t>
            </a:r>
            <a:b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る事も射程内に入っている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>
            <p:ph type="ctrTitle"/>
          </p:nvPr>
        </p:nvSpPr>
        <p:spPr>
          <a:xfrm>
            <a:off x="914400" y="849775"/>
            <a:ext cx="5621700" cy="272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ありがとうございました</a:t>
            </a:r>
            <a:endParaRPr/>
          </a:p>
        </p:txBody>
      </p:sp>
      <p:sp>
        <p:nvSpPr>
          <p:cNvPr id="251" name="Google Shape;251;p14"/>
          <p:cNvSpPr txBox="1"/>
          <p:nvPr>
            <p:ph idx="1" type="subTitle"/>
          </p:nvPr>
        </p:nvSpPr>
        <p:spPr>
          <a:xfrm>
            <a:off x="914401" y="3813606"/>
            <a:ext cx="5715000" cy="2234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たけちゃん</a:t>
            </a:r>
            <a:b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X:ta_ke_chan_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自己紹介</a:t>
            </a:r>
            <a:endParaRPr b="1" i="0" sz="3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 txBox="1"/>
          <p:nvPr>
            <p:ph idx="1" type="body"/>
          </p:nvPr>
        </p:nvSpPr>
        <p:spPr>
          <a:xfrm>
            <a:off x="3460576" y="2303025"/>
            <a:ext cx="8656800" cy="3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-347472" lvl="0" marL="34747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電気系製造業勤務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Redmine歴5年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サーバ管理部門が構築したRedmine環境をインスタンス管理者として利用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利用者からのリクエストでプロジェクト構築・管理・カスタマイズを実施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現在使用しているRedmineバージョン4.2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ja-JP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/>
          <p:nvPr>
            <p:ph type="title"/>
          </p:nvPr>
        </p:nvSpPr>
        <p:spPr>
          <a:xfrm>
            <a:off x="328613" y="834635"/>
            <a:ext cx="8672512" cy="12223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工場勤務エンジニアの工数管理</a:t>
            </a:r>
            <a:endParaRPr b="1" i="0" sz="3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ja-JP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 txBox="1"/>
          <p:nvPr>
            <p:ph idx="1" type="body"/>
          </p:nvPr>
        </p:nvSpPr>
        <p:spPr>
          <a:xfrm>
            <a:off x="914400" y="2303025"/>
            <a:ext cx="77940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-283464" lvl="1" marL="283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工数は原価に含まれるため、製番毎に正しい工数を入れる必要がある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一人のエンジニアが同時に複数の製番を担当することがある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工数入力ツールは原価計算ツールと連携させる必要がある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工数入力ツールに毎日工数を入力する手順が煩雑。ミスも多い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1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328613" y="834635"/>
            <a:ext cx="8672512" cy="12223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REDMINEで工数管理</a:t>
            </a:r>
            <a:endParaRPr b="1" i="0" sz="3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ja-JP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>
            <p:ph idx="1" type="body"/>
          </p:nvPr>
        </p:nvSpPr>
        <p:spPr>
          <a:xfrm>
            <a:off x="643575" y="2303025"/>
            <a:ext cx="8157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-283464" lvl="1" marL="283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タスクグループでプロジェクト作成し、個人単位でサブプロジェクト作成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タスク単位でチケットを作成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製番はチケットの必須入力カスタム</a:t>
            </a:r>
            <a:r>
              <a:rPr lang="ja-JP"/>
              <a:t>フィールド</a:t>
            </a: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として登録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1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複数人で同じタスクを担当している場合、親プロジェクトに親チケットを配置、個人単位の子プロジェクトに各自小チケットを配置、工数は子プロジェクトに入力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1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1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ja-JP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>
            <p:ph idx="1" type="body"/>
          </p:nvPr>
        </p:nvSpPr>
        <p:spPr>
          <a:xfrm>
            <a:off x="538175" y="600200"/>
            <a:ext cx="3444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タスクグループプロジェクト１</a:t>
            </a:r>
            <a:endParaRPr b="1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782445" y="910473"/>
            <a:ext cx="2414586" cy="47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2529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BB2529"/>
                </a:solidFill>
                <a:latin typeface="Arial"/>
                <a:ea typeface="Arial"/>
                <a:cs typeface="Arial"/>
                <a:sym typeface="Arial"/>
              </a:rPr>
              <a:t>タスクチケット①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4295775" y="457199"/>
            <a:ext cx="2794795" cy="47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Aさんのプロジェクト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4146600" y="2376700"/>
            <a:ext cx="5120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2529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BB2529"/>
                </a:solidFill>
                <a:latin typeface="Arial"/>
                <a:ea typeface="Arial"/>
                <a:cs typeface="Arial"/>
                <a:sym typeface="Arial"/>
              </a:rPr>
              <a:t>タスクチケット①のBさん工数入力用チケット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4258068" y="1981918"/>
            <a:ext cx="2794795" cy="47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Bさんのプロジェクト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4096800" y="910400"/>
            <a:ext cx="5220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2529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BB2529"/>
                </a:solidFill>
                <a:latin typeface="Arial"/>
                <a:ea typeface="Arial"/>
                <a:cs typeface="Arial"/>
                <a:sym typeface="Arial"/>
              </a:rPr>
              <a:t>タスクチケット①のAさん工数入力用チケット</a:t>
            </a:r>
            <a:endParaRPr/>
          </a:p>
        </p:txBody>
      </p:sp>
      <p:cxnSp>
        <p:nvCxnSpPr>
          <p:cNvPr id="180" name="Google Shape;180;p5"/>
          <p:cNvCxnSpPr>
            <a:stCxn id="175" idx="3"/>
            <a:endCxn id="179" idx="1"/>
          </p:cNvCxnSpPr>
          <p:nvPr/>
        </p:nvCxnSpPr>
        <p:spPr>
          <a:xfrm>
            <a:off x="3197031" y="1146217"/>
            <a:ext cx="899700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5"/>
          <p:cNvCxnSpPr>
            <a:stCxn id="175" idx="3"/>
            <a:endCxn id="177" idx="1"/>
          </p:cNvCxnSpPr>
          <p:nvPr/>
        </p:nvCxnSpPr>
        <p:spPr>
          <a:xfrm>
            <a:off x="3197031" y="1146217"/>
            <a:ext cx="949500" cy="14664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5"/>
          <p:cNvSpPr txBox="1"/>
          <p:nvPr/>
        </p:nvSpPr>
        <p:spPr>
          <a:xfrm>
            <a:off x="201125" y="3802625"/>
            <a:ext cx="8728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個人単位の工数集計：個人プロジェクト単位で工数を積み上げる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→勤怠管理システムとの連携が容易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タスク単位での工数集計：タスクチケット（親チケット）単位で工数を積み上げる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→製番単位での工数積み上げが容易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296675" y="2457225"/>
            <a:ext cx="3444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タスクグループプロジェクト２</a:t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918372" y="2767455"/>
            <a:ext cx="2414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2529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BB2529"/>
                </a:solidFill>
                <a:latin typeface="Arial"/>
                <a:ea typeface="Arial"/>
                <a:cs typeface="Arial"/>
                <a:sym typeface="Arial"/>
              </a:rPr>
              <a:t>タスクチケット②</a:t>
            </a: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4146600" y="1219500"/>
            <a:ext cx="5343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2529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BB2529"/>
                </a:solidFill>
                <a:latin typeface="Arial"/>
                <a:ea typeface="Arial"/>
                <a:cs typeface="Arial"/>
                <a:sym typeface="Arial"/>
              </a:rPr>
              <a:t>タスクチケット②のAさん工数入力用チケット</a:t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4096800" y="2744213"/>
            <a:ext cx="4935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2529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BB2529"/>
                </a:solidFill>
                <a:latin typeface="Arial"/>
                <a:ea typeface="Arial"/>
                <a:cs typeface="Arial"/>
                <a:sym typeface="Arial"/>
              </a:rPr>
              <a:t>タスクチケット②のBさん工数入力用チケット</a:t>
            </a:r>
            <a:endParaRPr/>
          </a:p>
        </p:txBody>
      </p:sp>
      <p:cxnSp>
        <p:nvCxnSpPr>
          <p:cNvPr id="187" name="Google Shape;187;p5"/>
          <p:cNvCxnSpPr>
            <a:stCxn id="184" idx="3"/>
            <a:endCxn id="185" idx="1"/>
          </p:cNvCxnSpPr>
          <p:nvPr/>
        </p:nvCxnSpPr>
        <p:spPr>
          <a:xfrm flipH="1" rot="10800000">
            <a:off x="3333072" y="1455255"/>
            <a:ext cx="813600" cy="15480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17216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" name="Google Shape;188;p5"/>
          <p:cNvCxnSpPr>
            <a:stCxn id="184" idx="3"/>
            <a:endCxn id="186" idx="1"/>
          </p:cNvCxnSpPr>
          <p:nvPr/>
        </p:nvCxnSpPr>
        <p:spPr>
          <a:xfrm flipH="1" rot="10800000">
            <a:off x="3333072" y="2980155"/>
            <a:ext cx="763800" cy="23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328613" y="834635"/>
            <a:ext cx="8672512" cy="12223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工数入力ツール</a:t>
            </a:r>
            <a:endParaRPr b="1" i="0" sz="3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ja-JP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>
            <p:ph idx="1" type="body"/>
          </p:nvPr>
        </p:nvSpPr>
        <p:spPr>
          <a:xfrm>
            <a:off x="914400" y="2303028"/>
            <a:ext cx="7300913" cy="372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-283464" lvl="1" marL="283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工数プラグイン：</a:t>
            </a:r>
            <a:r>
              <a:rPr b="1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 Work Time</a:t>
            </a:r>
            <a:endParaRPr/>
          </a:p>
          <a:p>
            <a:pPr indent="-1310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</a:pPr>
            <a:r>
              <a:rPr b="0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工数入力ツール：</a:t>
            </a:r>
            <a:r>
              <a:rPr b="1" i="0" lang="ja-JP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 Studio</a:t>
            </a:r>
            <a:endParaRPr/>
          </a:p>
          <a:p>
            <a:pPr indent="-169164" lvl="1" marL="28346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ja-JP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914400" y="928688"/>
            <a:ext cx="62486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 Work Timeプラグイン</a:t>
            </a:r>
            <a:endParaRPr/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576" y="1675188"/>
            <a:ext cx="7838139" cy="442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ja-JP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 txBox="1"/>
          <p:nvPr>
            <p:ph idx="1" type="body"/>
          </p:nvPr>
        </p:nvSpPr>
        <p:spPr>
          <a:xfrm>
            <a:off x="785813" y="1702953"/>
            <a:ext cx="7300913" cy="372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-283464" lvl="1" marL="2834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メリット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Redmineの中でプラグインとして動くので、ユーザはアプリのインストール不要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一枚の画面の上にカレンダーとチケットごとの工数表示、下に指定日付の工数入力画面が表示されるので、工数入力・確認が１つの画面でノンストップでできる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日毎の工数合計は日付の下に表示されるので、工数の入れ漏れが起きにくい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週２回程度の頻度で工数を入力している人に向いているかも？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914400" y="928688"/>
            <a:ext cx="62486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 Work Timeプラグイン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ja-JP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914400" y="928688"/>
            <a:ext cx="36233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Redmine Studio</a:t>
            </a:r>
            <a:endParaRPr b="1" sz="3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6526" y="1513463"/>
            <a:ext cx="6007776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カスタム​​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2024-05-23T03:52:37Z</dcterms:created>
  <dc:creator>亮二 竹内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