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59" r:id="rId3"/>
    <p:sldId id="360" r:id="rId4"/>
    <p:sldId id="361" r:id="rId5"/>
    <p:sldId id="365" r:id="rId6"/>
    <p:sldId id="366" r:id="rId7"/>
    <p:sldId id="362" r:id="rId8"/>
    <p:sldId id="367" r:id="rId9"/>
    <p:sldId id="371" r:id="rId10"/>
    <p:sldId id="372" r:id="rId11"/>
    <p:sldId id="368" r:id="rId12"/>
    <p:sldId id="370" r:id="rId13"/>
    <p:sldId id="3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00" autoAdjust="0"/>
  </p:normalViewPr>
  <p:slideViewPr>
    <p:cSldViewPr>
      <p:cViewPr varScale="1">
        <p:scale>
          <a:sx n="87" d="100"/>
          <a:sy n="87" d="100"/>
        </p:scale>
        <p:origin x="3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7" name="フリーフォーム 6"/>
          <p:cNvSpPr>
            <a:spLocks/>
          </p:cNvSpPr>
          <p:nvPr/>
        </p:nvSpPr>
        <p:spPr bwMode="auto">
          <a:xfrm>
            <a:off x="1687513" y="4952997"/>
            <a:ext cx="7456487" cy="48815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35443" y="5237741"/>
            <a:ext cx="9108557" cy="78866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フリーフォーム 10"/>
          <p:cNvSpPr>
            <a:spLocks/>
          </p:cNvSpPr>
          <p:nvPr userDrawn="1"/>
        </p:nvSpPr>
        <p:spPr bwMode="auto">
          <a:xfrm>
            <a:off x="0" y="5000979"/>
            <a:ext cx="9144000" cy="18641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2" name="直線コネクタ 11"/>
          <p:cNvCxnSpPr/>
          <p:nvPr/>
        </p:nvCxnSpPr>
        <p:spPr>
          <a:xfrm>
            <a:off x="-3765" y="4997668"/>
            <a:ext cx="9147765" cy="79030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日付プレースホルダー 2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11/4/2023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フッター プレースホルダー 18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スライド番号プレースホルダー 2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11/4/2023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11/4/2023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82547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>
              <a:buClr>
                <a:schemeClr val="accent4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extLst/>
          </a:lstStyle>
          <a:p>
            <a:pPr lvl="0" eaLnBrk="1" latinLnBrk="0" hangingPunct="1"/>
            <a:r>
              <a:rPr lang="ja-JP" altLang="en-US" dirty="0"/>
              <a:t>マスター テキストの書式設定</a:t>
            </a:r>
          </a:p>
          <a:p>
            <a:pPr lvl="1" eaLnBrk="1" latinLnBrk="0" hangingPunct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eaLnBrk="1" latinLnBrk="0" hangingPunct="1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eaLnBrk="1" latinLnBrk="0" hangingPunct="1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eaLnBrk="1" latinLnBrk="0" hangingPunct="1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kumimoji="0"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11/4/2023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 rtlCol="0">
            <a:noAutofit/>
          </a:bodyPr>
          <a:lstStyle>
            <a:lvl1pPr>
              <a:defRPr sz="3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extLst/>
          </a:lstStyle>
          <a:p>
            <a:r>
              <a:rPr kumimoji="0" lang="ja-JP" altLang="en-US" dirty="0"/>
              <a:t>マスター タイトルの書式設定</a:t>
            </a:r>
            <a:endParaRPr kumimoji="0" lang="en-US" dirty="0"/>
          </a:p>
        </p:txBody>
      </p:sp>
      <p:pic>
        <p:nvPicPr>
          <p:cNvPr id="8" name="Picture 2" descr="http://redmine.tokyo/attachments/106/redmine_tokyo_logo-squar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015" y="5949280"/>
            <a:ext cx="906514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11/4/2023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11/4/2023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11/4/2023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11/4/2023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11/4/2023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11/4/2023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11/4/2023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11/4/2023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qiita.com/Mattani/private/c4bcc95a72b69d1c0489" TargetMode="External"/><Relationship Id="rId2" Type="http://schemas.openxmlformats.org/officeDocument/2006/relationships/hyperlink" Target="https://qiita.com/Mattani/items/ae74a373c9bdf8bf1cd0#fn-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100335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Bundle update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したら</a:t>
            </a:r>
            <a:b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Redmine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が動かなくなった（汗）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DB440F3-1F36-1034-0757-E72F93360B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altLang="ja-JP" dirty="0"/>
              <a:t>2023/11/4</a:t>
            </a:r>
          </a:p>
          <a:p>
            <a:pPr algn="ctr"/>
            <a:r>
              <a:rPr lang="ja-JP" altLang="en-US" dirty="0"/>
              <a:t>第</a:t>
            </a:r>
            <a:r>
              <a:rPr lang="en-US" altLang="ja-JP" dirty="0"/>
              <a:t>25</a:t>
            </a:r>
            <a:r>
              <a:rPr lang="ja-JP" altLang="en-US" dirty="0"/>
              <a:t>回</a:t>
            </a:r>
            <a:r>
              <a:rPr lang="en-US" altLang="ja-JP" dirty="0" err="1"/>
              <a:t>Redmine.tokyo</a:t>
            </a:r>
            <a:r>
              <a:rPr lang="ja-JP" altLang="en-US" dirty="0"/>
              <a:t>勉強会 </a:t>
            </a:r>
            <a:r>
              <a:rPr lang="en-US" altLang="ja-JP" dirty="0"/>
              <a:t>LT#5</a:t>
            </a:r>
          </a:p>
          <a:p>
            <a:pPr algn="ctr"/>
            <a:r>
              <a:rPr lang="ja-JP" altLang="en-US" dirty="0"/>
              <a:t>松谷　秀久</a:t>
            </a:r>
            <a:r>
              <a:rPr lang="en-US" altLang="ja-JP" dirty="0"/>
              <a:t>(@mattani)</a:t>
            </a:r>
          </a:p>
        </p:txBody>
      </p:sp>
      <p:pic>
        <p:nvPicPr>
          <p:cNvPr id="4" name="Picture 2" descr="http://redmine.tokyo/attachments/106/redmine_tokyo_logo-squa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5" y="44624"/>
            <a:ext cx="1939497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601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85CD791-30EA-2FB8-615C-82191B64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1008112"/>
          </a:xfrm>
        </p:spPr>
        <p:txBody>
          <a:bodyPr>
            <a:normAutofit fontScale="92500"/>
          </a:bodyPr>
          <a:lstStyle/>
          <a:p>
            <a:r>
              <a:rPr lang="en-US" altLang="ja-JP" dirty="0">
                <a:effectLst/>
              </a:rPr>
              <a:t>Redmine</a:t>
            </a:r>
            <a:r>
              <a:rPr lang="ja-JP" altLang="en-US" dirty="0"/>
              <a:t>と</a:t>
            </a:r>
            <a:r>
              <a:rPr lang="en-US" altLang="ja-JP" dirty="0"/>
              <a:t>Ruby</a:t>
            </a:r>
            <a:r>
              <a:rPr lang="ja-JP" altLang="en-US" dirty="0"/>
              <a:t>のバージョンの組合せで</a:t>
            </a:r>
            <a:r>
              <a:rPr lang="en-US" altLang="ja-JP" dirty="0" err="1"/>
              <a:t>Nokogiri</a:t>
            </a:r>
            <a:r>
              <a:rPr lang="ja-JP" altLang="en-US" dirty="0"/>
              <a:t>のどのバージョンが選ばれるかまとめた結果</a:t>
            </a:r>
            <a:endParaRPr lang="en-US" altLang="ja-JP" dirty="0"/>
          </a:p>
          <a:p>
            <a:pPr marL="393192" lvl="1" indent="0">
              <a:buNone/>
            </a:pPr>
            <a:endParaRPr lang="en-US" altLang="ja-JP" dirty="0">
              <a:effectLst/>
            </a:endParaRPr>
          </a:p>
          <a:p>
            <a:pPr lvl="1"/>
            <a:endParaRPr lang="ja-JP" altLang="en-US" dirty="0"/>
          </a:p>
        </p:txBody>
      </p:sp>
      <p:sp>
        <p:nvSpPr>
          <p:cNvPr id="1031" name="Title 2">
            <a:extLst>
              <a:ext uri="{FF2B5EF4-FFF2-40B4-BE49-F238E27FC236}">
                <a16:creationId xmlns:a16="http://schemas.microsoft.com/office/drawing/2014/main" id="{7F11DB9A-AF0A-8BD3-9ED7-B244DE72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水平展開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BE15598-1BAC-B7EA-B24F-581CAD72D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96230"/>
            <a:ext cx="7056784" cy="47731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90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85CD791-30EA-2FB8-615C-82191B64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en-US" altLang="ja-JP" dirty="0"/>
              <a:t>bundle update</a:t>
            </a:r>
            <a:r>
              <a:rPr lang="ja-JP" altLang="en-US" dirty="0"/>
              <a:t>でできた</a:t>
            </a:r>
            <a:r>
              <a:rPr lang="en-US" altLang="ja-JP" dirty="0" err="1"/>
              <a:t>Gemfile.lock</a:t>
            </a:r>
            <a:r>
              <a:rPr lang="ja-JP" altLang="en-US" dirty="0"/>
              <a:t>を構成管理することにした</a:t>
            </a:r>
            <a:endParaRPr lang="en-US" altLang="ja-JP" dirty="0"/>
          </a:p>
          <a:p>
            <a:pPr lvl="1"/>
            <a:r>
              <a:rPr lang="en-US" altLang="ja-JP" dirty="0" err="1"/>
              <a:t>Gemfile</a:t>
            </a:r>
            <a:r>
              <a:rPr lang="ja-JP" altLang="en-US" dirty="0"/>
              <a:t>はどの</a:t>
            </a:r>
            <a:r>
              <a:rPr lang="en-US" altLang="ja-JP" dirty="0"/>
              <a:t>gem</a:t>
            </a:r>
            <a:r>
              <a:rPr lang="ja-JP" altLang="en-US" dirty="0"/>
              <a:t>を使いたいかという設計図ファイル</a:t>
            </a:r>
            <a:endParaRPr lang="en-US" altLang="ja-JP" dirty="0"/>
          </a:p>
          <a:p>
            <a:pPr lvl="1"/>
            <a:r>
              <a:rPr lang="en-US" altLang="ja-JP" dirty="0" err="1"/>
              <a:t>Gemfile.lock</a:t>
            </a:r>
            <a:r>
              <a:rPr lang="ja-JP" altLang="en-US" dirty="0"/>
              <a:t>は、依存関係を解決した結果、</a:t>
            </a:r>
            <a:br>
              <a:rPr lang="en-US" altLang="ja-JP" dirty="0"/>
            </a:br>
            <a:r>
              <a:rPr lang="ja-JP" altLang="en-US" dirty="0"/>
              <a:t>どのバージョンの</a:t>
            </a:r>
            <a:r>
              <a:rPr lang="en-US" altLang="ja-JP" dirty="0"/>
              <a:t>gem</a:t>
            </a:r>
            <a:r>
              <a:rPr lang="ja-JP" altLang="en-US" dirty="0"/>
              <a:t>が使われたかを記録するファイル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検証環境で</a:t>
            </a:r>
            <a:r>
              <a:rPr lang="en-US" altLang="ja-JP" dirty="0"/>
              <a:t>bundle update</a:t>
            </a:r>
            <a:r>
              <a:rPr lang="ja-JP" altLang="en-US" dirty="0"/>
              <a:t>してできた</a:t>
            </a:r>
            <a:r>
              <a:rPr lang="en-US" altLang="ja-JP" dirty="0" err="1"/>
              <a:t>Gemfile.lock</a:t>
            </a:r>
            <a:r>
              <a:rPr lang="ja-JP" altLang="en-US" dirty="0"/>
              <a:t>を使って運用環境で</a:t>
            </a:r>
            <a:br>
              <a:rPr lang="en-US" altLang="ja-JP" dirty="0"/>
            </a:br>
            <a:r>
              <a:rPr lang="en-US" altLang="ja-JP" dirty="0"/>
              <a:t>bundle install</a:t>
            </a:r>
            <a:r>
              <a:rPr lang="ja-JP" altLang="en-US" dirty="0"/>
              <a:t>すれば、検証環境と同じバージョンの</a:t>
            </a:r>
            <a:r>
              <a:rPr lang="en-US" altLang="ja-JP" dirty="0"/>
              <a:t>gem</a:t>
            </a:r>
            <a:r>
              <a:rPr lang="ja-JP" altLang="en-US" dirty="0"/>
              <a:t>が使われる</a:t>
            </a:r>
            <a:endParaRPr lang="en-US" altLang="ja-JP" dirty="0"/>
          </a:p>
          <a:p>
            <a:pPr lvl="1"/>
            <a:r>
              <a:rPr lang="ja-JP" altLang="en-US" dirty="0"/>
              <a:t>こうすればいきなり動かなくなったりしない</a:t>
            </a:r>
            <a:br>
              <a:rPr lang="en-US" altLang="ja-JP" dirty="0"/>
            </a:br>
            <a:r>
              <a:rPr lang="ja-JP" altLang="en-US" dirty="0"/>
              <a:t> </a:t>
            </a:r>
            <a:r>
              <a:rPr lang="el-GR" altLang="ja-JP" dirty="0"/>
              <a:t>ε-(´∀</a:t>
            </a:r>
            <a:r>
              <a:rPr lang="ja-JP" altLang="el-GR" dirty="0"/>
              <a:t>｀*</a:t>
            </a:r>
            <a:r>
              <a:rPr lang="el-GR" altLang="ja-JP" dirty="0"/>
              <a:t>)</a:t>
            </a:r>
            <a:r>
              <a:rPr lang="ja-JP" altLang="en-US" dirty="0"/>
              <a:t>ﾎｯ</a:t>
            </a:r>
          </a:p>
        </p:txBody>
      </p:sp>
      <p:sp>
        <p:nvSpPr>
          <p:cNvPr id="1031" name="Title 2">
            <a:extLst>
              <a:ext uri="{FF2B5EF4-FFF2-40B4-BE49-F238E27FC236}">
                <a16:creationId xmlns:a16="http://schemas.microsoft.com/office/drawing/2014/main" id="{7F11DB9A-AF0A-8BD3-9ED7-B244DE72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歯止め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3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85CD791-30EA-2FB8-615C-82191B64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2448272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/>
              <a:t>運用環境で安易に</a:t>
            </a:r>
            <a:r>
              <a:rPr lang="en-US" altLang="ja-JP" dirty="0"/>
              <a:t>bundle update</a:t>
            </a:r>
            <a:r>
              <a:rPr lang="ja-JP" altLang="en-US" dirty="0"/>
              <a:t>してはいけない</a:t>
            </a:r>
            <a:endParaRPr lang="en-US" altLang="ja-JP" dirty="0"/>
          </a:p>
          <a:p>
            <a:pPr lvl="1"/>
            <a:r>
              <a:rPr lang="ja-JP" altLang="en-US" dirty="0"/>
              <a:t>検証環境で作った</a:t>
            </a:r>
            <a:r>
              <a:rPr lang="en-US" altLang="ja-JP" dirty="0" err="1"/>
              <a:t>Gemfile.lock</a:t>
            </a:r>
            <a:r>
              <a:rPr lang="ja-JP" altLang="en-US" dirty="0"/>
              <a:t>を使って</a:t>
            </a:r>
            <a:r>
              <a:rPr lang="en-US" altLang="ja-JP" dirty="0"/>
              <a:t>bundle install</a:t>
            </a:r>
            <a:r>
              <a:rPr lang="ja-JP" altLang="en-US" dirty="0"/>
              <a:t>しよう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（私の心の声）</a:t>
            </a:r>
            <a:br>
              <a:rPr lang="en-US" altLang="ja-JP" dirty="0"/>
            </a:br>
            <a:r>
              <a:rPr lang="en-US" altLang="ja-JP" dirty="0" err="1"/>
              <a:t>Gemfile</a:t>
            </a:r>
            <a:r>
              <a:rPr lang="ja-JP" altLang="en-US" dirty="0"/>
              <a:t>で使われる演算子 </a:t>
            </a:r>
            <a:r>
              <a:rPr lang="en-US" altLang="ja-JP" dirty="0"/>
              <a:t>~&gt; </a:t>
            </a:r>
            <a:r>
              <a:rPr lang="ja-JP" altLang="en-US" dirty="0"/>
              <a:t>の意味覚えたぜ</a:t>
            </a:r>
            <a:endParaRPr lang="en-US" altLang="ja-JP" dirty="0"/>
          </a:p>
        </p:txBody>
      </p:sp>
      <p:sp>
        <p:nvSpPr>
          <p:cNvPr id="1031" name="Title 2">
            <a:extLst>
              <a:ext uri="{FF2B5EF4-FFF2-40B4-BE49-F238E27FC236}">
                <a16:creationId xmlns:a16="http://schemas.microsoft.com/office/drawing/2014/main" id="{7F11DB9A-AF0A-8BD3-9ED7-B244DE72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教訓</a:t>
            </a:r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D8B0F3B-130E-D030-A31E-8042C830F2B3}"/>
              </a:ext>
            </a:extLst>
          </p:cNvPr>
          <p:cNvSpPr txBox="1"/>
          <p:nvPr/>
        </p:nvSpPr>
        <p:spPr>
          <a:xfrm>
            <a:off x="1691680" y="3429000"/>
            <a:ext cx="50385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ｴｯﾍﾝ</a:t>
            </a:r>
            <a:r>
              <a:rPr lang="en-US" altLang="ja-JP" sz="5400" dirty="0"/>
              <a:t>&lt;(</a:t>
            </a:r>
            <a:r>
              <a:rPr lang="ja-JP" altLang="en-US" sz="5400" dirty="0"/>
              <a:t>￣＾￣</a:t>
            </a:r>
            <a:r>
              <a:rPr lang="en-US" altLang="ja-JP" sz="5400" dirty="0"/>
              <a:t>)&gt;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9614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85CD791-30EA-2FB8-615C-82191B64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2448272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hlinkClick r:id="rId2"/>
              </a:rPr>
              <a:t>bundle update</a:t>
            </a:r>
            <a:r>
              <a:rPr lang="ja-JP" altLang="en-US" sz="2400" dirty="0">
                <a:hlinkClick r:id="rId2"/>
              </a:rPr>
              <a:t>したら</a:t>
            </a:r>
            <a:r>
              <a:rPr lang="en-US" altLang="ja-JP" sz="2400" dirty="0">
                <a:hlinkClick r:id="rId2"/>
              </a:rPr>
              <a:t>Redmine</a:t>
            </a:r>
            <a:r>
              <a:rPr lang="ja-JP" altLang="en-US" sz="2400" dirty="0">
                <a:hlinkClick r:id="rId2"/>
              </a:rPr>
              <a:t>が起動できなくなった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>
                <a:hlinkClick r:id="rId3"/>
              </a:rPr>
              <a:t>（続）</a:t>
            </a:r>
            <a:r>
              <a:rPr lang="en-US" altLang="ja-JP" sz="2400" dirty="0">
                <a:hlinkClick r:id="rId3"/>
              </a:rPr>
              <a:t>bundle update</a:t>
            </a:r>
            <a:r>
              <a:rPr lang="ja-JP" altLang="en-US" sz="2400" dirty="0">
                <a:hlinkClick r:id="rId3"/>
              </a:rPr>
              <a:t>したら</a:t>
            </a:r>
            <a:r>
              <a:rPr lang="en-US" altLang="ja-JP" sz="2400" dirty="0">
                <a:hlinkClick r:id="rId3"/>
              </a:rPr>
              <a:t>Redmine</a:t>
            </a:r>
            <a:r>
              <a:rPr lang="ja-JP" altLang="en-US" sz="2400" dirty="0">
                <a:hlinkClick r:id="rId3"/>
              </a:rPr>
              <a:t>が起動できなくなった</a:t>
            </a:r>
            <a:endParaRPr lang="en-US" altLang="ja-JP" sz="2400" dirty="0"/>
          </a:p>
        </p:txBody>
      </p:sp>
      <p:sp>
        <p:nvSpPr>
          <p:cNvPr id="1031" name="Title 2">
            <a:extLst>
              <a:ext uri="{FF2B5EF4-FFF2-40B4-BE49-F238E27FC236}">
                <a16:creationId xmlns:a16="http://schemas.microsoft.com/office/drawing/2014/main" id="{7F11DB9A-AF0A-8BD3-9ED7-B244DE72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（参考）</a:t>
            </a:r>
            <a:r>
              <a:rPr lang="en-US" dirty="0" err="1"/>
              <a:t>Qiita</a:t>
            </a:r>
            <a:r>
              <a:rPr lang="ja-JP" altLang="en-US" dirty="0"/>
              <a:t>にも投稿しました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85CD791-30EA-2FB8-615C-82191B64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3888432"/>
          </a:xfrm>
        </p:spPr>
        <p:txBody>
          <a:bodyPr>
            <a:normAutofit/>
          </a:bodyPr>
          <a:lstStyle/>
          <a:p>
            <a:r>
              <a:rPr lang="ja-JP" altLang="en-US" dirty="0"/>
              <a:t>とある運用環境で</a:t>
            </a:r>
            <a:r>
              <a:rPr lang="en-US" altLang="ja-JP" dirty="0"/>
              <a:t>bundle update</a:t>
            </a:r>
            <a:r>
              <a:rPr lang="ja-JP" altLang="en-US" dirty="0"/>
              <a:t>したら・・・</a:t>
            </a:r>
            <a:endParaRPr lang="en-US" altLang="ja-JP" dirty="0"/>
          </a:p>
          <a:p>
            <a:pPr marL="109728" indent="0">
              <a:buNone/>
            </a:pPr>
            <a:endParaRPr lang="en-US" altLang="ja-JP" dirty="0"/>
          </a:p>
        </p:txBody>
      </p:sp>
      <p:sp>
        <p:nvSpPr>
          <p:cNvPr id="1031" name="Title 2">
            <a:extLst>
              <a:ext uri="{FF2B5EF4-FFF2-40B4-BE49-F238E27FC236}">
                <a16:creationId xmlns:a16="http://schemas.microsoft.com/office/drawing/2014/main" id="{7F11DB9A-AF0A-8BD3-9ED7-B244DE72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発生した事象</a:t>
            </a:r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0208FC8-341A-2079-0C44-B1B03A9DC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867" y="1556792"/>
            <a:ext cx="6454266" cy="2956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コンテンツ プレースホルダー 4">
            <a:extLst>
              <a:ext uri="{FF2B5EF4-FFF2-40B4-BE49-F238E27FC236}">
                <a16:creationId xmlns:a16="http://schemas.microsoft.com/office/drawing/2014/main" id="{1AA590EF-F374-6D70-5769-AA7DF6A941C7}"/>
              </a:ext>
            </a:extLst>
          </p:cNvPr>
          <p:cNvSpPr txBox="1">
            <a:spLocks/>
          </p:cNvSpPr>
          <p:nvPr/>
        </p:nvSpPr>
        <p:spPr>
          <a:xfrm>
            <a:off x="457200" y="4869161"/>
            <a:ext cx="8229600" cy="100811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1" sz="27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1"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4"/>
              </a:buClr>
              <a:buSzPct val="100000"/>
              <a:buFont typeface="Wingdings 2"/>
              <a:buChar char="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dirty="0"/>
              <a:t>運用系・予備系と二重化していたので、とりあえず予備系で運用することにして事なきを得た</a:t>
            </a:r>
          </a:p>
          <a:p>
            <a:pPr marL="109728" indent="0">
              <a:buFont typeface="Wingdings 3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976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85CD791-30EA-2FB8-615C-82191B648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/>
          </a:p>
          <a:p>
            <a:r>
              <a:rPr lang="ja-JP" altLang="en-US" dirty="0"/>
              <a:t>（私の心の声）なんで？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Bundle</a:t>
            </a:r>
            <a:r>
              <a:rPr lang="ja-JP" altLang="en-US" dirty="0"/>
              <a:t> </a:t>
            </a:r>
            <a:r>
              <a:rPr lang="en-US" altLang="ja-JP" dirty="0"/>
              <a:t>update</a:t>
            </a:r>
            <a:r>
              <a:rPr lang="ja-JP" altLang="en-US" dirty="0"/>
              <a:t>って、</a:t>
            </a:r>
            <a:r>
              <a:rPr lang="en-US" altLang="ja-JP" dirty="0"/>
              <a:t>Gem</a:t>
            </a:r>
            <a:r>
              <a:rPr lang="ja-JP" altLang="en-US" dirty="0"/>
              <a:t>の依存関係をよきに解決してくれるイイやつだと思ってた（汗）</a:t>
            </a:r>
            <a:endParaRPr lang="en-US" altLang="ja-JP" dirty="0"/>
          </a:p>
          <a:p>
            <a:pPr lvl="1"/>
            <a:r>
              <a:rPr lang="ja-JP" altLang="en-US" dirty="0"/>
              <a:t>そもそも構築のときに</a:t>
            </a:r>
            <a:r>
              <a:rPr lang="en-US" altLang="ja-JP" dirty="0"/>
              <a:t>bundle update</a:t>
            </a:r>
            <a:r>
              <a:rPr lang="ja-JP" altLang="en-US" dirty="0"/>
              <a:t>してるんだから、それで起動できなくなるなんて考えてなかった</a:t>
            </a:r>
            <a:endParaRPr lang="en-US" altLang="ja-JP" dirty="0"/>
          </a:p>
        </p:txBody>
      </p:sp>
      <p:sp>
        <p:nvSpPr>
          <p:cNvPr id="1031" name="Title 2">
            <a:extLst>
              <a:ext uri="{FF2B5EF4-FFF2-40B4-BE49-F238E27FC236}">
                <a16:creationId xmlns:a16="http://schemas.microsoft.com/office/drawing/2014/main" id="{7F11DB9A-AF0A-8BD3-9ED7-B244DE72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事象発生時の心境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4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85CD791-30EA-2FB8-615C-82191B64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176464"/>
          </a:xfrm>
        </p:spPr>
        <p:txBody>
          <a:bodyPr/>
          <a:lstStyle/>
          <a:p>
            <a:r>
              <a:rPr lang="ja-JP" altLang="en-US" dirty="0"/>
              <a:t>調査したら</a:t>
            </a:r>
            <a:r>
              <a:rPr lang="en-US" altLang="ja-JP" dirty="0" err="1"/>
              <a:t>apache</a:t>
            </a:r>
            <a:r>
              <a:rPr lang="ja-JP" altLang="en-US" dirty="0"/>
              <a:t>のログに</a:t>
            </a:r>
            <a:r>
              <a:rPr lang="en-US" altLang="ja-JP" dirty="0"/>
              <a:t>Loofah</a:t>
            </a:r>
            <a:r>
              <a:rPr lang="ja-JP" altLang="en-US" dirty="0"/>
              <a:t>のエラーが出てました</a:t>
            </a:r>
            <a:endParaRPr lang="en-US" altLang="ja-JP" dirty="0"/>
          </a:p>
          <a:p>
            <a:pPr lvl="1"/>
            <a:r>
              <a:rPr lang="en-US" altLang="ja-JP" dirty="0">
                <a:effectLst/>
              </a:rPr>
              <a:t>HTML4</a:t>
            </a:r>
            <a:r>
              <a:rPr lang="ja-JP" altLang="en-US" dirty="0">
                <a:effectLst/>
              </a:rPr>
              <a:t>というクラスがないよー</a:t>
            </a:r>
            <a:endParaRPr lang="en-US" altLang="ja-JP" dirty="0"/>
          </a:p>
          <a:p>
            <a:pPr lvl="1"/>
            <a:endParaRPr lang="en-US" altLang="ja-JP" dirty="0">
              <a:effectLst/>
            </a:endParaRPr>
          </a:p>
          <a:p>
            <a:r>
              <a:rPr lang="en-US" altLang="ja-JP" dirty="0"/>
              <a:t>Loofah</a:t>
            </a:r>
            <a:r>
              <a:rPr lang="ja-JP" altLang="en-US" dirty="0"/>
              <a:t>って</a:t>
            </a:r>
            <a:endParaRPr lang="en-US" altLang="ja-JP" dirty="0"/>
          </a:p>
          <a:p>
            <a:pPr lvl="1"/>
            <a:r>
              <a:rPr lang="en-US" altLang="ja-JP" dirty="0"/>
              <a:t>HTML</a:t>
            </a:r>
            <a:r>
              <a:rPr lang="ja-JP" altLang="en-US" dirty="0"/>
              <a:t>や</a:t>
            </a:r>
            <a:r>
              <a:rPr lang="en-US" altLang="ja-JP" dirty="0"/>
              <a:t>XML</a:t>
            </a:r>
            <a:r>
              <a:rPr lang="ja-JP" altLang="en-US" dirty="0"/>
              <a:t>のパースと操作のための</a:t>
            </a:r>
            <a:r>
              <a:rPr lang="en-US" altLang="ja-JP" dirty="0"/>
              <a:t>Gem</a:t>
            </a:r>
          </a:p>
          <a:p>
            <a:pPr lvl="1"/>
            <a:r>
              <a:rPr lang="en-US" altLang="ja-JP" dirty="0" err="1">
                <a:effectLst/>
              </a:rPr>
              <a:t>Nokogiri</a:t>
            </a:r>
            <a:r>
              <a:rPr lang="ja-JP" altLang="en-US" dirty="0">
                <a:effectLst/>
              </a:rPr>
              <a:t>という</a:t>
            </a:r>
            <a:r>
              <a:rPr lang="en-US" altLang="ja-JP" dirty="0"/>
              <a:t>XML</a:t>
            </a:r>
            <a:r>
              <a:rPr lang="ja-JP" altLang="en-US" dirty="0"/>
              <a:t>パーサーの上に構築されている</a:t>
            </a:r>
            <a:endParaRPr lang="en-US" altLang="ja-JP" dirty="0"/>
          </a:p>
          <a:p>
            <a:pPr lvl="1"/>
            <a:endParaRPr lang="en-US" altLang="ja-JP" dirty="0">
              <a:effectLst/>
            </a:endParaRPr>
          </a:p>
          <a:p>
            <a:pPr lvl="1"/>
            <a:endParaRPr lang="en-US" altLang="ja-JP" dirty="0"/>
          </a:p>
          <a:p>
            <a:r>
              <a:rPr lang="ja-JP" altLang="en-US" dirty="0">
                <a:effectLst/>
              </a:rPr>
              <a:t>（私の心の声）知らんがな</a:t>
            </a:r>
            <a:r>
              <a:rPr lang="az-Cyrl-AZ" altLang="ja-JP" dirty="0"/>
              <a:t>∑( </a:t>
            </a:r>
            <a:r>
              <a:rPr lang="ja-JP" altLang="az-Cyrl-AZ" dirty="0"/>
              <a:t>ﾟ</a:t>
            </a:r>
            <a:r>
              <a:rPr lang="az-Cyrl-AZ" altLang="ja-JP" dirty="0"/>
              <a:t>Д</a:t>
            </a:r>
            <a:r>
              <a:rPr lang="ja-JP" altLang="az-Cyrl-AZ" dirty="0"/>
              <a:t>ﾟ</a:t>
            </a:r>
            <a:r>
              <a:rPr lang="ja-JP" altLang="en-US" dirty="0"/>
              <a:t>ﾉ</a:t>
            </a:r>
            <a:r>
              <a:rPr lang="en-US" altLang="ja-JP" dirty="0"/>
              <a:t>)</a:t>
            </a:r>
            <a:r>
              <a:rPr lang="ja-JP" altLang="en-US" dirty="0"/>
              <a:t>ﾉ</a:t>
            </a:r>
            <a:endParaRPr lang="en-US" altLang="ja-JP" dirty="0">
              <a:effectLst/>
            </a:endParaRPr>
          </a:p>
        </p:txBody>
      </p:sp>
      <p:sp>
        <p:nvSpPr>
          <p:cNvPr id="1031" name="Title 2">
            <a:extLst>
              <a:ext uri="{FF2B5EF4-FFF2-40B4-BE49-F238E27FC236}">
                <a16:creationId xmlns:a16="http://schemas.microsoft.com/office/drawing/2014/main" id="{7F11DB9A-AF0A-8BD3-9ED7-B244DE72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原因調査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2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85CD791-30EA-2FB8-615C-82191B64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2088232"/>
          </a:xfrm>
        </p:spPr>
        <p:txBody>
          <a:bodyPr>
            <a:normAutofit/>
          </a:bodyPr>
          <a:lstStyle/>
          <a:p>
            <a:r>
              <a:rPr lang="en-US" altLang="ja-JP" dirty="0" err="1"/>
              <a:t>Nokogiri</a:t>
            </a:r>
            <a:r>
              <a:rPr lang="en-US" altLang="ja-JP" dirty="0"/>
              <a:t>::HTML</a:t>
            </a:r>
            <a:r>
              <a:rPr lang="ja-JP" altLang="en-US" dirty="0"/>
              <a:t>クラスの名称変更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lvl="1"/>
            <a:endParaRPr lang="en-US" altLang="ja-JP" dirty="0">
              <a:effectLst/>
            </a:endParaRPr>
          </a:p>
          <a:p>
            <a:pPr lvl="1"/>
            <a:endParaRPr lang="ja-JP" altLang="en-US" dirty="0"/>
          </a:p>
        </p:txBody>
      </p:sp>
      <p:sp>
        <p:nvSpPr>
          <p:cNvPr id="1031" name="Title 2">
            <a:extLst>
              <a:ext uri="{FF2B5EF4-FFF2-40B4-BE49-F238E27FC236}">
                <a16:creationId xmlns:a16="http://schemas.microsoft.com/office/drawing/2014/main" id="{7F11DB9A-AF0A-8BD3-9ED7-B244DE72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原因調査</a:t>
            </a:r>
            <a:endParaRPr lang="en-US"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4B214D8A-62AB-E1DB-E904-868879E35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460982"/>
              </p:ext>
            </p:extLst>
          </p:nvPr>
        </p:nvGraphicFramePr>
        <p:xfrm>
          <a:off x="1524000" y="1741424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76605801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592965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Nokogiri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/>
                        <a:t>1.11</a:t>
                      </a:r>
                      <a:r>
                        <a:rPr lang="ja-JP" altLang="en-US" dirty="0"/>
                        <a:t>以前</a:t>
                      </a:r>
                      <a:endParaRPr lang="en-US" altLang="ja-JP" dirty="0"/>
                    </a:p>
                    <a:p>
                      <a:r>
                        <a:rPr lang="en-US" altLang="ja-JP" dirty="0"/>
                        <a:t>Loofah2.20</a:t>
                      </a:r>
                      <a:r>
                        <a:rPr lang="ja-JP" altLang="en-US" dirty="0"/>
                        <a:t>以前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Nokogiri</a:t>
                      </a:r>
                      <a:r>
                        <a:rPr lang="en-US" altLang="ja-JP" dirty="0"/>
                        <a:t> 1.12</a:t>
                      </a:r>
                      <a:r>
                        <a:rPr lang="ja-JP" altLang="en-US" dirty="0"/>
                        <a:t>以降</a:t>
                      </a:r>
                      <a:endParaRPr lang="en-US" altLang="ja-JP" dirty="0"/>
                    </a:p>
                    <a:p>
                      <a:r>
                        <a:rPr lang="en-US" altLang="ja-JP" dirty="0"/>
                        <a:t>Loofah2.2</a:t>
                      </a:r>
                      <a:r>
                        <a:rPr lang="ja-JP" altLang="en-US" dirty="0"/>
                        <a:t>１以降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553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クラス名は</a:t>
                      </a:r>
                      <a:r>
                        <a:rPr kumimoji="1" lang="en-US" altLang="ja-JP" dirty="0"/>
                        <a:t>HTML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クラス名は</a:t>
                      </a:r>
                      <a:r>
                        <a:rPr kumimoji="1" lang="en-US" altLang="ja-JP" dirty="0"/>
                        <a:t>HTML4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636954"/>
                  </a:ext>
                </a:extLst>
              </a:tr>
            </a:tbl>
          </a:graphicData>
        </a:graphic>
      </p:graphicFrame>
      <p:sp>
        <p:nvSpPr>
          <p:cNvPr id="3" name="コンテンツ プレースホルダー 4">
            <a:extLst>
              <a:ext uri="{FF2B5EF4-FFF2-40B4-BE49-F238E27FC236}">
                <a16:creationId xmlns:a16="http://schemas.microsoft.com/office/drawing/2014/main" id="{D1398923-22F5-E063-DCD7-BCA3B6A3BE9C}"/>
              </a:ext>
            </a:extLst>
          </p:cNvPr>
          <p:cNvSpPr txBox="1">
            <a:spLocks/>
          </p:cNvSpPr>
          <p:nvPr/>
        </p:nvSpPr>
        <p:spPr>
          <a:xfrm>
            <a:off x="457200" y="3397572"/>
            <a:ext cx="8229600" cy="20882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1" sz="27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1"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4"/>
              </a:buClr>
              <a:buSzPct val="100000"/>
              <a:buFont typeface="Wingdings 2"/>
              <a:buChar char="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dirty="0"/>
              <a:t>（私の心の声）</a:t>
            </a:r>
            <a:br>
              <a:rPr lang="en-US" altLang="ja-JP" dirty="0"/>
            </a:br>
            <a:r>
              <a:rPr lang="ja-JP" altLang="en-US" dirty="0"/>
              <a:t>そういうバージョンの依存関係は</a:t>
            </a:r>
            <a:r>
              <a:rPr lang="en-US" altLang="ja-JP" dirty="0"/>
              <a:t>bundler</a:t>
            </a:r>
            <a:r>
              <a:rPr lang="ja-JP" altLang="en-US" dirty="0"/>
              <a:t>が解決してくれるんじゃないのか？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115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85CD791-30EA-2FB8-615C-82191B64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1584176"/>
          </a:xfrm>
        </p:spPr>
        <p:txBody>
          <a:bodyPr>
            <a:normAutofit/>
          </a:bodyPr>
          <a:lstStyle/>
          <a:p>
            <a:r>
              <a:rPr lang="en-US" altLang="ja-JP" dirty="0"/>
              <a:t>Bundler</a:t>
            </a:r>
            <a:r>
              <a:rPr lang="ja-JP" altLang="en-US" dirty="0"/>
              <a:t>は、</a:t>
            </a:r>
            <a:r>
              <a:rPr lang="en-US" altLang="ja-JP" dirty="0" err="1"/>
              <a:t>Gemfile</a:t>
            </a:r>
            <a:r>
              <a:rPr lang="ja-JP" altLang="en-US" dirty="0"/>
              <a:t>で書かれている情報をもとに、依存関係の解決を行う</a:t>
            </a:r>
            <a:endParaRPr lang="en-US" altLang="ja-JP" dirty="0"/>
          </a:p>
          <a:p>
            <a:pPr lvl="1"/>
            <a:r>
              <a:rPr lang="ja-JP" altLang="en-US" dirty="0">
                <a:effectLst/>
              </a:rPr>
              <a:t>やみくもに最新バージョンが選ばれるわけではない</a:t>
            </a:r>
            <a:endParaRPr lang="en-US" altLang="ja-JP" dirty="0">
              <a:effectLst/>
            </a:endParaRPr>
          </a:p>
        </p:txBody>
      </p:sp>
      <p:sp>
        <p:nvSpPr>
          <p:cNvPr id="1031" name="Title 2">
            <a:extLst>
              <a:ext uri="{FF2B5EF4-FFF2-40B4-BE49-F238E27FC236}">
                <a16:creationId xmlns:a16="http://schemas.microsoft.com/office/drawing/2014/main" id="{7F11DB9A-AF0A-8BD3-9ED7-B244DE72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原因調査</a:t>
            </a:r>
            <a:endParaRPr 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8021393-F9D2-1AA4-BBFC-98F94E1B2907}"/>
              </a:ext>
            </a:extLst>
          </p:cNvPr>
          <p:cNvGrpSpPr/>
          <p:nvPr/>
        </p:nvGrpSpPr>
        <p:grpSpPr>
          <a:xfrm>
            <a:off x="457200" y="2561754"/>
            <a:ext cx="8229600" cy="2163390"/>
            <a:chOff x="457200" y="2561754"/>
            <a:chExt cx="8229600" cy="2163390"/>
          </a:xfrm>
        </p:grpSpPr>
        <p:sp>
          <p:nvSpPr>
            <p:cNvPr id="2" name="コンテンツ プレースホルダー 4">
              <a:extLst>
                <a:ext uri="{FF2B5EF4-FFF2-40B4-BE49-F238E27FC236}">
                  <a16:creationId xmlns:a16="http://schemas.microsoft.com/office/drawing/2014/main" id="{1740F310-93A6-54B4-9E39-C5607D3400BB}"/>
                </a:ext>
              </a:extLst>
            </p:cNvPr>
            <p:cNvSpPr txBox="1">
              <a:spLocks/>
            </p:cNvSpPr>
            <p:nvPr/>
          </p:nvSpPr>
          <p:spPr>
            <a:xfrm>
              <a:off x="457200" y="2561754"/>
              <a:ext cx="8229600" cy="2163390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Char char=""/>
                <a:defRPr kumimoji="1" sz="27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chemeClr val="accent1"/>
                </a:buClr>
                <a:buFont typeface="Verdana"/>
                <a:buChar char="◦"/>
                <a:defRPr kumimoji="1" sz="23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4"/>
                </a:buClr>
                <a:buSzPct val="100000"/>
                <a:buFont typeface="Wingdings 2"/>
                <a:buChar char=""/>
                <a:defRPr kumimoji="1"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1"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1"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1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r>
                <a:rPr lang="ja-JP" altLang="en-US" dirty="0"/>
                <a:t>例えば以下のような場合</a:t>
              </a:r>
              <a:br>
                <a:rPr lang="en-US" altLang="ja-JP" dirty="0"/>
              </a:br>
              <a:br>
                <a:rPr lang="en-US" altLang="ja-JP" dirty="0"/>
              </a:br>
              <a:br>
                <a:rPr lang="en-US" altLang="ja-JP" dirty="0"/>
              </a:br>
              <a:r>
                <a:rPr lang="en-US" altLang="ja-JP" dirty="0"/>
                <a:t>1.11</a:t>
              </a:r>
              <a:r>
                <a:rPr lang="ja-JP" altLang="en-US" dirty="0"/>
                <a:t>系の最新バージョンが選ばれるが</a:t>
              </a:r>
              <a:br>
                <a:rPr lang="en-US" altLang="ja-JP" dirty="0"/>
              </a:br>
              <a:r>
                <a:rPr lang="en-US" altLang="ja-JP" dirty="0"/>
                <a:t>1.12</a:t>
              </a:r>
              <a:r>
                <a:rPr lang="ja-JP" altLang="en-US" dirty="0"/>
                <a:t>系が選ばれるわけではない</a:t>
              </a:r>
              <a:endParaRPr lang="en-US" altLang="ja-JP" dirty="0"/>
            </a:p>
            <a:p>
              <a:pPr lvl="1"/>
              <a:endParaRPr lang="ja-JP" altLang="en-US" dirty="0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8F0F1D7F-DDFE-DB31-9C8A-88928CC0EF2D}"/>
                </a:ext>
              </a:extLst>
            </p:cNvPr>
            <p:cNvSpPr txBox="1"/>
            <p:nvPr/>
          </p:nvSpPr>
          <p:spPr>
            <a:xfrm>
              <a:off x="1691680" y="3244334"/>
              <a:ext cx="48333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/>
                <a:t>gem '</a:t>
              </a:r>
              <a:r>
                <a:rPr kumimoji="1" lang="en-US" altLang="ja-JP" sz="2800" dirty="0" err="1"/>
                <a:t>nokogiri</a:t>
              </a:r>
              <a:r>
                <a:rPr kumimoji="1" lang="en-US" altLang="ja-JP" sz="2800" dirty="0"/>
                <a:t>', '~&gt; 1.11.2'</a:t>
              </a:r>
              <a:endParaRPr kumimoji="1" lang="ja-JP" altLang="en-US" sz="2800" dirty="0"/>
            </a:p>
          </p:txBody>
        </p:sp>
      </p:grpSp>
      <p:sp>
        <p:nvSpPr>
          <p:cNvPr id="4" name="コンテンツ プレースホルダー 4">
            <a:extLst>
              <a:ext uri="{FF2B5EF4-FFF2-40B4-BE49-F238E27FC236}">
                <a16:creationId xmlns:a16="http://schemas.microsoft.com/office/drawing/2014/main" id="{07703A8B-06F4-C81D-5DCB-76CC362A833D}"/>
              </a:ext>
            </a:extLst>
          </p:cNvPr>
          <p:cNvSpPr txBox="1">
            <a:spLocks/>
          </p:cNvSpPr>
          <p:nvPr/>
        </p:nvSpPr>
        <p:spPr>
          <a:xfrm>
            <a:off x="457200" y="4728542"/>
            <a:ext cx="8229600" cy="100471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1" sz="27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1"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4"/>
              </a:buClr>
              <a:buSzPct val="100000"/>
              <a:buFont typeface="Wingdings 2"/>
              <a:buChar char="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dirty="0"/>
              <a:t>（私の心の声）知らんかった・・・</a:t>
            </a:r>
            <a:endParaRPr lang="en-US" altLang="ja-JP" dirty="0"/>
          </a:p>
          <a:p>
            <a:pPr lvl="1"/>
            <a:r>
              <a:rPr lang="ja-JP" altLang="en-US" dirty="0"/>
              <a:t>最新バージョンが選ばれるんだと思ってた・・・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12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  <p:bldP spid="4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85CD791-30EA-2FB8-615C-82191B64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2304255"/>
          </a:xfrm>
        </p:spPr>
        <p:txBody>
          <a:bodyPr>
            <a:normAutofit/>
          </a:bodyPr>
          <a:lstStyle/>
          <a:p>
            <a:r>
              <a:rPr lang="ja-JP" altLang="en-US" dirty="0"/>
              <a:t>発生した環境の</a:t>
            </a:r>
            <a:r>
              <a:rPr lang="en-US" altLang="ja-JP" dirty="0" err="1"/>
              <a:t>Gemfile</a:t>
            </a:r>
            <a:r>
              <a:rPr lang="ja-JP" altLang="en-US" dirty="0"/>
              <a:t>の記述を調べたら</a:t>
            </a:r>
            <a:endParaRPr lang="en-US" altLang="ja-JP" dirty="0"/>
          </a:p>
          <a:p>
            <a:pPr marL="109728" indent="0">
              <a:buNone/>
            </a:pPr>
            <a:endParaRPr lang="en-US" altLang="ja-JP" dirty="0">
              <a:effectLst/>
            </a:endParaRPr>
          </a:p>
          <a:p>
            <a:pPr lvl="1"/>
            <a:r>
              <a:rPr lang="en-US" altLang="ja-JP" dirty="0" err="1"/>
              <a:t>Nokogiri</a:t>
            </a:r>
            <a:r>
              <a:rPr lang="ja-JP" altLang="en-US" dirty="0"/>
              <a:t>は</a:t>
            </a:r>
            <a:r>
              <a:rPr lang="en-US" altLang="ja-JP" dirty="0"/>
              <a:t>1.10</a:t>
            </a:r>
            <a:r>
              <a:rPr lang="ja-JP" altLang="en-US" dirty="0"/>
              <a:t>系の最新が選ばれることになる</a:t>
            </a:r>
            <a:endParaRPr lang="en-US" altLang="ja-JP" dirty="0">
              <a:effectLst/>
            </a:endParaRPr>
          </a:p>
          <a:p>
            <a:pPr lvl="1">
              <a:tabLst>
                <a:tab pos="4395788" algn="l"/>
              </a:tabLst>
            </a:pPr>
            <a:r>
              <a:rPr lang="en-US" altLang="ja-JP" dirty="0"/>
              <a:t>Loofah</a:t>
            </a:r>
            <a:r>
              <a:rPr lang="ja-JP" altLang="en-US" dirty="0"/>
              <a:t>の記述はないので最新版が選ばれる</a:t>
            </a:r>
            <a:br>
              <a:rPr lang="en-US" altLang="ja-JP" dirty="0"/>
            </a:br>
            <a:r>
              <a:rPr lang="en-US" altLang="ja-JP" dirty="0"/>
              <a:t>	</a:t>
            </a:r>
            <a:r>
              <a:rPr lang="ja-JP" altLang="en-US" dirty="0"/>
              <a:t>＼</a:t>
            </a:r>
            <a:r>
              <a:rPr lang="en-US" altLang="ja-JP" dirty="0"/>
              <a:t>_(</a:t>
            </a:r>
            <a:r>
              <a:rPr lang="ja-JP" altLang="en-US" dirty="0"/>
              <a:t>・</a:t>
            </a:r>
            <a:r>
              <a:rPr lang="en-US" altLang="ja-JP" dirty="0"/>
              <a:t>ω</a:t>
            </a:r>
            <a:r>
              <a:rPr lang="ja-JP" altLang="en-US" dirty="0"/>
              <a:t>・</a:t>
            </a:r>
            <a:r>
              <a:rPr lang="en-US" altLang="ja-JP" dirty="0"/>
              <a:t>`)</a:t>
            </a:r>
            <a:r>
              <a:rPr lang="ja-JP" altLang="en-US" dirty="0"/>
              <a:t>ココ重要！ </a:t>
            </a:r>
            <a:endParaRPr lang="en-US" altLang="ja-JP" dirty="0"/>
          </a:p>
        </p:txBody>
      </p:sp>
      <p:sp>
        <p:nvSpPr>
          <p:cNvPr id="1031" name="Title 2">
            <a:extLst>
              <a:ext uri="{FF2B5EF4-FFF2-40B4-BE49-F238E27FC236}">
                <a16:creationId xmlns:a16="http://schemas.microsoft.com/office/drawing/2014/main" id="{7F11DB9A-AF0A-8BD3-9ED7-B244DE72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原因調査</a:t>
            </a:r>
            <a:endParaRPr lang="en-US" dirty="0"/>
          </a:p>
        </p:txBody>
      </p:sp>
      <p:sp>
        <p:nvSpPr>
          <p:cNvPr id="2" name="コンテンツ プレースホルダー 4">
            <a:extLst>
              <a:ext uri="{FF2B5EF4-FFF2-40B4-BE49-F238E27FC236}">
                <a16:creationId xmlns:a16="http://schemas.microsoft.com/office/drawing/2014/main" id="{AE1F6360-80B2-C034-A1BE-DCBC3A5525E0}"/>
              </a:ext>
            </a:extLst>
          </p:cNvPr>
          <p:cNvSpPr txBox="1">
            <a:spLocks/>
          </p:cNvSpPr>
          <p:nvPr/>
        </p:nvSpPr>
        <p:spPr>
          <a:xfrm>
            <a:off x="457200" y="3284984"/>
            <a:ext cx="8229600" cy="219568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1" sz="27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1"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4"/>
              </a:buClr>
              <a:buSzPct val="100000"/>
              <a:buFont typeface="Wingdings 2"/>
              <a:buChar char="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dirty="0"/>
              <a:t>つまり</a:t>
            </a:r>
            <a:r>
              <a:rPr lang="en-US" altLang="ja-JP" dirty="0" err="1"/>
              <a:t>Nokogiri</a:t>
            </a:r>
            <a:r>
              <a:rPr lang="ja-JP" altLang="en-US" dirty="0"/>
              <a:t>と</a:t>
            </a:r>
            <a:r>
              <a:rPr lang="en-US" altLang="ja-JP" dirty="0"/>
              <a:t>Loofah</a:t>
            </a:r>
            <a:r>
              <a:rPr lang="ja-JP" altLang="en-US" dirty="0"/>
              <a:t>はこうなる</a:t>
            </a:r>
            <a:endParaRPr lang="en-US" altLang="ja-JP" dirty="0"/>
          </a:p>
          <a:p>
            <a:pPr lvl="1">
              <a:tabLst>
                <a:tab pos="2871788" algn="l"/>
              </a:tabLst>
            </a:pPr>
            <a:r>
              <a:rPr lang="en-US" altLang="ja-JP" dirty="0"/>
              <a:t>Nokogiri1.11  	</a:t>
            </a:r>
            <a:r>
              <a:rPr lang="ja-JP" altLang="en-US" dirty="0"/>
              <a:t>→</a:t>
            </a:r>
            <a:r>
              <a:rPr lang="en-US" altLang="ja-JP" dirty="0"/>
              <a:t>HTML</a:t>
            </a:r>
            <a:r>
              <a:rPr lang="ja-JP" altLang="en-US" dirty="0"/>
              <a:t>クラスが使われている</a:t>
            </a:r>
            <a:endParaRPr lang="en-US" altLang="ja-JP" dirty="0"/>
          </a:p>
          <a:p>
            <a:pPr lvl="1">
              <a:tabLst>
                <a:tab pos="2871788" algn="l"/>
                <a:tab pos="3857625" algn="l"/>
              </a:tabLst>
            </a:pPr>
            <a:r>
              <a:rPr lang="en-US" altLang="ja-JP" dirty="0"/>
              <a:t>Loofah 2.21	</a:t>
            </a:r>
            <a:r>
              <a:rPr lang="ja-JP" altLang="en-US" dirty="0"/>
              <a:t>→</a:t>
            </a:r>
            <a:r>
              <a:rPr lang="en-US" altLang="ja-JP" dirty="0"/>
              <a:t>HTML4</a:t>
            </a:r>
            <a:r>
              <a:rPr lang="ja-JP" altLang="en-US" dirty="0"/>
              <a:t>クラスが使われている</a:t>
            </a:r>
            <a:endParaRPr lang="en-US" altLang="ja-JP" dirty="0"/>
          </a:p>
          <a:p>
            <a:pPr lvl="1">
              <a:tabLst>
                <a:tab pos="2871788" algn="l"/>
                <a:tab pos="3857625" algn="l"/>
              </a:tabLst>
            </a:pPr>
            <a:endParaRPr lang="en-US" altLang="ja-JP" dirty="0"/>
          </a:p>
          <a:p>
            <a:pPr>
              <a:tabLst>
                <a:tab pos="2871788" algn="l"/>
                <a:tab pos="3857625" algn="l"/>
              </a:tabLst>
            </a:pPr>
            <a:r>
              <a:rPr lang="ja-JP" altLang="en-US" dirty="0"/>
              <a:t>（私の心の声）そら、あかんわ・・・</a:t>
            </a:r>
            <a:endParaRPr lang="en-US" altLang="ja-JP" dirty="0"/>
          </a:p>
          <a:p>
            <a:endParaRPr lang="en-US" altLang="ja-JP" dirty="0"/>
          </a:p>
          <a:p>
            <a:pPr lvl="1"/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F0045D1-3EA7-9CD6-BB41-F21F4ABD8B7F}"/>
              </a:ext>
            </a:extLst>
          </p:cNvPr>
          <p:cNvSpPr txBox="1"/>
          <p:nvPr/>
        </p:nvSpPr>
        <p:spPr>
          <a:xfrm>
            <a:off x="1691680" y="1484784"/>
            <a:ext cx="5044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gem "</a:t>
            </a:r>
            <a:r>
              <a:rPr kumimoji="1" lang="en-US" altLang="ja-JP" sz="2800" dirty="0" err="1"/>
              <a:t>nokogiri</a:t>
            </a:r>
            <a:r>
              <a:rPr kumimoji="1" lang="en-US" altLang="ja-JP" sz="2800" dirty="0"/>
              <a:t>", "~&gt; 1.10.0"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8826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uiExpand="1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85CD791-30EA-2FB8-615C-82191B64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2448272"/>
          </a:xfrm>
        </p:spPr>
        <p:txBody>
          <a:bodyPr>
            <a:normAutofit/>
          </a:bodyPr>
          <a:lstStyle/>
          <a:p>
            <a:r>
              <a:rPr lang="en-US" altLang="ja-JP" dirty="0" err="1">
                <a:effectLst/>
              </a:rPr>
              <a:t>Gemfile.local</a:t>
            </a:r>
            <a:r>
              <a:rPr lang="ja-JP" altLang="en-US" dirty="0">
                <a:effectLst/>
              </a:rPr>
              <a:t>を作成しました</a:t>
            </a:r>
            <a:endParaRPr lang="en-US" altLang="ja-JP" dirty="0">
              <a:effectLst/>
            </a:endParaRPr>
          </a:p>
          <a:p>
            <a:endParaRPr lang="en-US" altLang="ja-JP" dirty="0"/>
          </a:p>
          <a:p>
            <a:endParaRPr lang="en-US" altLang="ja-JP" dirty="0">
              <a:effectLst/>
            </a:endParaRPr>
          </a:p>
          <a:p>
            <a:pPr lvl="1"/>
            <a:r>
              <a:rPr lang="ja-JP" altLang="en-US" dirty="0"/>
              <a:t>こうすれば</a:t>
            </a:r>
            <a:r>
              <a:rPr lang="en-US" altLang="ja-JP" dirty="0"/>
              <a:t>loofah2.20</a:t>
            </a:r>
            <a:r>
              <a:rPr lang="ja-JP" altLang="en-US" dirty="0"/>
              <a:t>系の最新が選ばれる</a:t>
            </a:r>
            <a:br>
              <a:rPr lang="en-US" altLang="ja-JP" dirty="0"/>
            </a:br>
            <a:r>
              <a:rPr lang="ja-JP" altLang="en-US" dirty="0"/>
              <a:t>ので</a:t>
            </a:r>
            <a:r>
              <a:rPr lang="en-US" altLang="ja-JP" dirty="0"/>
              <a:t>HTML4</a:t>
            </a:r>
            <a:r>
              <a:rPr lang="ja-JP" altLang="en-US" dirty="0"/>
              <a:t>クラスじゃなくて</a:t>
            </a:r>
            <a:r>
              <a:rPr lang="en-US" altLang="ja-JP" dirty="0"/>
              <a:t>HTML</a:t>
            </a:r>
            <a:r>
              <a:rPr lang="ja-JP" altLang="en-US" dirty="0"/>
              <a:t>クラスになる</a:t>
            </a:r>
            <a:endParaRPr lang="en-US" altLang="ja-JP" dirty="0">
              <a:effectLst/>
            </a:endParaRPr>
          </a:p>
          <a:p>
            <a:pPr lvl="1"/>
            <a:endParaRPr lang="ja-JP" altLang="en-US" dirty="0"/>
          </a:p>
        </p:txBody>
      </p:sp>
      <p:sp>
        <p:nvSpPr>
          <p:cNvPr id="1031" name="Title 2">
            <a:extLst>
              <a:ext uri="{FF2B5EF4-FFF2-40B4-BE49-F238E27FC236}">
                <a16:creationId xmlns:a16="http://schemas.microsoft.com/office/drawing/2014/main" id="{7F11DB9A-AF0A-8BD3-9ED7-B244DE72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対策</a:t>
            </a:r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7CC8B1-30DD-8F41-FF1F-0327FF3F5DD4}"/>
              </a:ext>
            </a:extLst>
          </p:cNvPr>
          <p:cNvSpPr txBox="1"/>
          <p:nvPr/>
        </p:nvSpPr>
        <p:spPr>
          <a:xfrm>
            <a:off x="1187624" y="1628801"/>
            <a:ext cx="4477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gem 'loofah', '~&gt; 2.20.0'</a:t>
            </a:r>
            <a:endParaRPr kumimoji="1" lang="ja-JP" altLang="en-US" sz="2800" dirty="0"/>
          </a:p>
        </p:txBody>
      </p:sp>
      <p:sp>
        <p:nvSpPr>
          <p:cNvPr id="3" name="コンテンツ プレースホルダー 4">
            <a:extLst>
              <a:ext uri="{FF2B5EF4-FFF2-40B4-BE49-F238E27FC236}">
                <a16:creationId xmlns:a16="http://schemas.microsoft.com/office/drawing/2014/main" id="{73ACCEF0-88BC-8583-832D-25D74B8D2465}"/>
              </a:ext>
            </a:extLst>
          </p:cNvPr>
          <p:cNvSpPr txBox="1">
            <a:spLocks/>
          </p:cNvSpPr>
          <p:nvPr/>
        </p:nvSpPr>
        <p:spPr>
          <a:xfrm>
            <a:off x="457200" y="3841912"/>
            <a:ext cx="8229600" cy="129614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1" sz="27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1"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4"/>
              </a:buClr>
              <a:buSzPct val="100000"/>
              <a:buFont typeface="Wingdings 2"/>
              <a:buChar char="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dirty="0"/>
              <a:t>（私の心の声）</a:t>
            </a:r>
            <a:endParaRPr lang="en-US" altLang="ja-JP" dirty="0"/>
          </a:p>
          <a:p>
            <a:pPr lvl="1"/>
            <a:r>
              <a:rPr lang="ja-JP" altLang="en-US" dirty="0"/>
              <a:t>覚えたての </a:t>
            </a:r>
            <a:r>
              <a:rPr lang="en-US" altLang="ja-JP" dirty="0"/>
              <a:t>~&gt;</a:t>
            </a:r>
            <a:r>
              <a:rPr lang="ja-JP" altLang="en-US" dirty="0"/>
              <a:t>演算子を使ってやったぜ　ｴｯﾍﾝ</a:t>
            </a:r>
            <a:r>
              <a:rPr lang="en-US" altLang="ja-JP" dirty="0"/>
              <a:t>&lt;(</a:t>
            </a:r>
            <a:r>
              <a:rPr lang="ja-JP" altLang="en-US" dirty="0"/>
              <a:t>￣＾￣</a:t>
            </a:r>
            <a:r>
              <a:rPr lang="en-US" altLang="ja-JP" dirty="0"/>
              <a:t>)&gt;</a:t>
            </a:r>
          </a:p>
        </p:txBody>
      </p:sp>
    </p:spTree>
    <p:extLst>
      <p:ext uri="{BB962C8B-B14F-4D97-AF65-F5344CB8AC3E}">
        <p14:creationId xmlns:p14="http://schemas.microsoft.com/office/powerpoint/2010/main" val="305856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85CD791-30EA-2FB8-615C-82191B64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388843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>
                <a:effectLst/>
              </a:rPr>
              <a:t>Redmine</a:t>
            </a:r>
            <a:r>
              <a:rPr lang="ja-JP" altLang="en-US" dirty="0"/>
              <a:t>の各バージョンの</a:t>
            </a:r>
            <a:r>
              <a:rPr lang="en-US" altLang="ja-JP" dirty="0" err="1"/>
              <a:t>Gemfile</a:t>
            </a:r>
            <a:r>
              <a:rPr lang="ja-JP" altLang="en-US" dirty="0"/>
              <a:t>がどうなっているか調べた</a:t>
            </a:r>
            <a:endParaRPr lang="en-US" altLang="ja-JP" dirty="0"/>
          </a:p>
          <a:p>
            <a:endParaRPr lang="en-US" altLang="ja-JP" dirty="0">
              <a:effectLst/>
            </a:endParaRPr>
          </a:p>
          <a:p>
            <a:r>
              <a:rPr lang="en-US" altLang="ja-JP" dirty="0">
                <a:effectLst/>
              </a:rPr>
              <a:t>Ruby</a:t>
            </a:r>
            <a:r>
              <a:rPr lang="ja-JP" altLang="en-US" dirty="0">
                <a:effectLst/>
              </a:rPr>
              <a:t>のバージョンによって違う</a:t>
            </a:r>
            <a:r>
              <a:rPr lang="en-US" altLang="ja-JP" dirty="0" err="1">
                <a:effectLst/>
              </a:rPr>
              <a:t>Nokogiri</a:t>
            </a:r>
            <a:r>
              <a:rPr lang="ja-JP" altLang="en-US" dirty="0"/>
              <a:t>になるような記述になっている場合がある</a:t>
            </a:r>
            <a:br>
              <a:rPr lang="en-US" altLang="ja-JP" dirty="0"/>
            </a:br>
            <a:r>
              <a:rPr lang="ja-JP" altLang="en-US" dirty="0"/>
              <a:t>（例）</a:t>
            </a:r>
            <a:r>
              <a:rPr lang="en-US" altLang="ja-JP" dirty="0"/>
              <a:t>Redmine 4.1.2</a:t>
            </a:r>
            <a:r>
              <a:rPr lang="ja-JP" altLang="en-US" dirty="0"/>
              <a:t>の場合</a:t>
            </a: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　　</a:t>
            </a:r>
            <a:r>
              <a:rPr lang="en-US" altLang="ja-JP" dirty="0"/>
              <a:t>Ruby2.4</a:t>
            </a:r>
            <a:r>
              <a:rPr lang="ja-JP" altLang="en-US" dirty="0"/>
              <a:t>だったら</a:t>
            </a:r>
            <a:r>
              <a:rPr lang="en-US" altLang="ja-JP" dirty="0"/>
              <a:t>1.10</a:t>
            </a:r>
            <a:r>
              <a:rPr lang="ja-JP" altLang="en-US" dirty="0"/>
              <a:t>系の最新</a:t>
            </a:r>
            <a:br>
              <a:rPr lang="en-US" altLang="ja-JP" dirty="0"/>
            </a:br>
            <a:r>
              <a:rPr lang="ja-JP" altLang="en-US" dirty="0"/>
              <a:t>　　</a:t>
            </a:r>
            <a:r>
              <a:rPr lang="en-US" altLang="ja-JP" dirty="0"/>
              <a:t>Ruby2.5</a:t>
            </a:r>
            <a:r>
              <a:rPr lang="ja-JP" altLang="en-US" dirty="0"/>
              <a:t>以上だったら</a:t>
            </a:r>
            <a:r>
              <a:rPr lang="en-US" altLang="ja-JP" dirty="0"/>
              <a:t>1.11</a:t>
            </a:r>
            <a:r>
              <a:rPr lang="ja-JP" altLang="en-US" dirty="0"/>
              <a:t>系の最新になる</a:t>
            </a:r>
            <a:endParaRPr lang="en-US" altLang="ja-JP" dirty="0"/>
          </a:p>
          <a:p>
            <a:pPr lvl="1"/>
            <a:endParaRPr lang="en-US" altLang="ja-JP" dirty="0">
              <a:effectLst/>
            </a:endParaRPr>
          </a:p>
          <a:p>
            <a:pPr marL="393192" lvl="1" indent="0">
              <a:buNone/>
            </a:pPr>
            <a:endParaRPr lang="en-US" altLang="ja-JP" dirty="0"/>
          </a:p>
          <a:p>
            <a:pPr marL="393192" lvl="1" indent="0">
              <a:buNone/>
            </a:pPr>
            <a:endParaRPr lang="en-US" altLang="ja-JP" dirty="0">
              <a:effectLst/>
            </a:endParaRPr>
          </a:p>
          <a:p>
            <a:pPr lvl="1"/>
            <a:endParaRPr lang="ja-JP" altLang="en-US" dirty="0"/>
          </a:p>
        </p:txBody>
      </p:sp>
      <p:sp>
        <p:nvSpPr>
          <p:cNvPr id="1031" name="Title 2">
            <a:extLst>
              <a:ext uri="{FF2B5EF4-FFF2-40B4-BE49-F238E27FC236}">
                <a16:creationId xmlns:a16="http://schemas.microsoft.com/office/drawing/2014/main" id="{7F11DB9A-AF0A-8BD3-9ED7-B244DE72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水平展開</a:t>
            </a:r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23185E-445E-4C94-F744-037CF5B1D7F8}"/>
              </a:ext>
            </a:extLst>
          </p:cNvPr>
          <p:cNvSpPr txBox="1"/>
          <p:nvPr/>
        </p:nvSpPr>
        <p:spPr>
          <a:xfrm>
            <a:off x="1331640" y="3244334"/>
            <a:ext cx="7489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gem '</a:t>
            </a:r>
            <a:r>
              <a:rPr kumimoji="1" lang="en-US" altLang="ja-JP" dirty="0" err="1"/>
              <a:t>nokogiri</a:t>
            </a:r>
            <a:r>
              <a:rPr kumimoji="1" lang="en-US" altLang="ja-JP" dirty="0"/>
              <a:t>', (RUBY_VERSION &lt; '2.5' ? '~&gt; 1.10.0' : '~&gt; 1.11.1')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331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ユーザー定義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5390"/>
      </a:hlink>
      <a:folHlink>
        <a:srgbClr val="00539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12374</TotalTime>
  <Words>717</Words>
  <Application>Microsoft Office PowerPoint</Application>
  <PresentationFormat>画面に合わせる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HG丸ｺﾞｼｯｸM-PRO</vt:lpstr>
      <vt:lpstr>Arial</vt:lpstr>
      <vt:lpstr>Lucida Sans Unicode</vt:lpstr>
      <vt:lpstr>Verdana</vt:lpstr>
      <vt:lpstr>Wingdings 2</vt:lpstr>
      <vt:lpstr>Wingdings 3</vt:lpstr>
      <vt:lpstr>ビジネス</vt:lpstr>
      <vt:lpstr>Bundle updateしたら Redmineが動かなくなった（汗）</vt:lpstr>
      <vt:lpstr>発生した事象</vt:lpstr>
      <vt:lpstr>事象発生時の心境</vt:lpstr>
      <vt:lpstr>原因調査</vt:lpstr>
      <vt:lpstr>原因調査</vt:lpstr>
      <vt:lpstr>原因調査</vt:lpstr>
      <vt:lpstr>原因調査</vt:lpstr>
      <vt:lpstr>対策</vt:lpstr>
      <vt:lpstr>水平展開</vt:lpstr>
      <vt:lpstr>水平展開</vt:lpstr>
      <vt:lpstr>歯止め</vt:lpstr>
      <vt:lpstr>教訓</vt:lpstr>
      <vt:lpstr>（参考）Qiitaにも投稿しました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Redmine導入のアンチパターン</dc:title>
  <dc:creator>Hidehisa</dc:creator>
  <cp:lastModifiedBy>秀久 松谷</cp:lastModifiedBy>
  <cp:revision>307</cp:revision>
  <dcterms:created xsi:type="dcterms:W3CDTF">2014-11-07T15:18:30Z</dcterms:created>
  <dcterms:modified xsi:type="dcterms:W3CDTF">2023-11-03T20:51:33Z</dcterms:modified>
</cp:coreProperties>
</file>