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8" r:id="rId1"/>
  </p:sldMasterIdLst>
  <p:notesMasterIdLst>
    <p:notesMasterId r:id="rId3"/>
  </p:notesMasterIdLst>
  <p:sldIdLst>
    <p:sldId id="37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6139" autoAdjust="0"/>
  </p:normalViewPr>
  <p:slideViewPr>
    <p:cSldViewPr>
      <p:cViewPr varScale="1">
        <p:scale>
          <a:sx n="96" d="100"/>
          <a:sy n="96" d="100"/>
        </p:scale>
        <p:origin x="5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1B23A-E9EC-4C13-99BF-F14913A74863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C0171-7602-41D7-A28E-CB0C6704A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483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1C0171-7602-41D7-A28E-CB0C6704A33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398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pic>
        <p:nvPicPr>
          <p:cNvPr id="7" name="Picture 2" descr="http://redmine.tokyo/attachments/106/redmine_tokyo_logo-square.png">
            <a:extLst>
              <a:ext uri="{FF2B5EF4-FFF2-40B4-BE49-F238E27FC236}">
                <a16:creationId xmlns:a16="http://schemas.microsoft.com/office/drawing/2014/main" id="{2F975EA5-1916-4101-9A08-7081323CAB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431" y="0"/>
            <a:ext cx="1377569" cy="1380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40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59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944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1434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890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649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114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538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6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51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5866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4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37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712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046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63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02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11/13/2020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548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59" r:id="rId1"/>
    <p:sldLayoutId id="2147484260" r:id="rId2"/>
    <p:sldLayoutId id="2147484261" r:id="rId3"/>
    <p:sldLayoutId id="2147484262" r:id="rId4"/>
    <p:sldLayoutId id="2147484263" r:id="rId5"/>
    <p:sldLayoutId id="2147484264" r:id="rId6"/>
    <p:sldLayoutId id="2147484265" r:id="rId7"/>
    <p:sldLayoutId id="2147484266" r:id="rId8"/>
    <p:sldLayoutId id="2147484267" r:id="rId9"/>
    <p:sldLayoutId id="2147484268" r:id="rId10"/>
    <p:sldLayoutId id="2147484269" r:id="rId11"/>
    <p:sldLayoutId id="2147484270" r:id="rId12"/>
    <p:sldLayoutId id="2147484271" r:id="rId13"/>
    <p:sldLayoutId id="2147484272" r:id="rId14"/>
    <p:sldLayoutId id="2147484273" r:id="rId15"/>
    <p:sldLayoutId id="2147484274" r:id="rId16"/>
    <p:sldLayoutId id="2147484275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タイトル 2"/>
          <p:cNvSpPr txBox="1">
            <a:spLocks noGrp="1"/>
          </p:cNvSpPr>
          <p:nvPr>
            <p:ph type="title"/>
          </p:nvPr>
        </p:nvSpPr>
        <p:spPr>
          <a:xfrm>
            <a:off x="467543" y="476672"/>
            <a:ext cx="7287929" cy="720081"/>
          </a:xfrm>
          <a:prstGeom prst="rect">
            <a:avLst/>
          </a:prstGeom>
        </p:spPr>
        <p:txBody>
          <a:bodyPr/>
          <a:lstStyle>
            <a:lvl1pPr>
              <a:defRPr sz="37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Century Gothic"/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パネリストの体験から</a:t>
            </a:r>
            <a:r>
              <a:rPr lang="ja-JP" altLang="en-US" sz="2400" dirty="0">
                <a:sym typeface="Century Gothic"/>
              </a:rPr>
              <a:t>（ぼうこば）</a:t>
            </a:r>
            <a:endParaRPr sz="2400" dirty="0"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93" name="四角形"/>
          <p:cNvSpPr/>
          <p:nvPr/>
        </p:nvSpPr>
        <p:spPr>
          <a:xfrm>
            <a:off x="395537" y="1666670"/>
            <a:ext cx="8588892" cy="3346506"/>
          </a:xfrm>
          <a:prstGeom prst="rect">
            <a:avLst/>
          </a:prstGeom>
          <a:solidFill>
            <a:srgbClr val="000000"/>
          </a:solidFill>
          <a:ln w="19050" cap="rnd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>
              <a:defRPr sz="1800">
                <a:latin typeface="+mn-lt"/>
                <a:ea typeface="+mn-ea"/>
                <a:cs typeface="+mn-cs"/>
                <a:sym typeface="Century Gothic"/>
              </a:defRPr>
            </a:pPr>
            <a:endParaRPr sz="1600" dirty="0">
              <a:latin typeface="+mj-ea"/>
              <a:ea typeface="+mj-ea"/>
            </a:endParaRPr>
          </a:p>
        </p:txBody>
      </p:sp>
      <p:sp>
        <p:nvSpPr>
          <p:cNvPr id="194" name="失敗体験①…"/>
          <p:cNvSpPr txBox="1"/>
          <p:nvPr/>
        </p:nvSpPr>
        <p:spPr>
          <a:xfrm>
            <a:off x="530914" y="1749839"/>
            <a:ext cx="8402891" cy="3156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en-US" altLang="ja-JP" sz="2000" dirty="0">
                <a:latin typeface="+mj-ea"/>
                <a:ea typeface="+mj-ea"/>
              </a:rPr>
              <a:t>Redmine</a:t>
            </a:r>
            <a:r>
              <a:rPr lang="ja-JP" altLang="en-US" sz="2000" dirty="0">
                <a:latin typeface="+mj-ea"/>
                <a:ea typeface="+mj-ea"/>
              </a:rPr>
              <a:t>によるチケット駆動型を取り入れたチームで、この変化に乗り気でないメンバーがおり、そのメンバーのタスクだけチケット化が進んでいなかった。そこで、「どうすれば使えそうか」を根気よくヒアリングしたところ、</a:t>
            </a:r>
            <a:r>
              <a:rPr lang="en-US" altLang="ja-JP" sz="2000" dirty="0">
                <a:latin typeface="+mj-ea"/>
                <a:ea typeface="+mj-ea"/>
              </a:rPr>
              <a:t>Redmine</a:t>
            </a:r>
            <a:r>
              <a:rPr lang="ja-JP" altLang="en-US" sz="2000" dirty="0">
                <a:latin typeface="+mj-ea"/>
                <a:ea typeface="+mj-ea"/>
              </a:rPr>
              <a:t>の設定</a:t>
            </a:r>
            <a:r>
              <a:rPr lang="en-US" altLang="ja-JP" sz="2000" dirty="0">
                <a:latin typeface="+mj-ea"/>
                <a:ea typeface="+mj-ea"/>
              </a:rPr>
              <a:t>(</a:t>
            </a:r>
            <a:r>
              <a:rPr lang="ja-JP" altLang="en-US" sz="2000" dirty="0">
                <a:latin typeface="+mj-ea"/>
                <a:ea typeface="+mj-ea"/>
              </a:rPr>
              <a:t>初期値が無いので、いちいち選択しないといけない</a:t>
            </a:r>
            <a:r>
              <a:rPr lang="en-US" altLang="ja-JP" sz="2000" dirty="0">
                <a:latin typeface="+mj-ea"/>
                <a:ea typeface="+mj-ea"/>
              </a:rPr>
              <a:t>)</a:t>
            </a:r>
            <a:r>
              <a:rPr lang="ja-JP" altLang="en-US" sz="2000" dirty="0">
                <a:latin typeface="+mj-ea"/>
                <a:ea typeface="+mj-ea"/>
              </a:rPr>
              <a:t>や、表示</a:t>
            </a:r>
            <a:r>
              <a:rPr lang="en-US" altLang="ja-JP" sz="2000" dirty="0">
                <a:latin typeface="+mj-ea"/>
                <a:ea typeface="+mj-ea"/>
              </a:rPr>
              <a:t>(</a:t>
            </a:r>
            <a:r>
              <a:rPr lang="ja-JP" altLang="en-US" sz="2000" dirty="0">
                <a:latin typeface="+mj-ea"/>
                <a:ea typeface="+mj-ea"/>
              </a:rPr>
              <a:t>注記の表示順序</a:t>
            </a:r>
            <a:r>
              <a:rPr lang="en-US" altLang="ja-JP" sz="2000" dirty="0">
                <a:latin typeface="+mj-ea"/>
                <a:ea typeface="+mj-ea"/>
              </a:rPr>
              <a:t>)</a:t>
            </a:r>
            <a:r>
              <a:rPr lang="ja-JP" altLang="en-US" sz="2000" dirty="0">
                <a:latin typeface="+mj-ea"/>
                <a:ea typeface="+mj-ea"/>
              </a:rPr>
              <a:t>への不満であることがわかり、設定を調整し改善することで、そのメンバーも利用するようになった。</a:t>
            </a:r>
            <a:endParaRPr lang="en-US" altLang="ja-JP" sz="2000" dirty="0">
              <a:latin typeface="+mj-ea"/>
              <a:ea typeface="+mj-ea"/>
            </a:endParaRPr>
          </a:p>
        </p:txBody>
      </p:sp>
      <p:sp>
        <p:nvSpPr>
          <p:cNvPr id="196" name="四角形"/>
          <p:cNvSpPr/>
          <p:nvPr/>
        </p:nvSpPr>
        <p:spPr>
          <a:xfrm>
            <a:off x="395537" y="5301208"/>
            <a:ext cx="8559477" cy="1512168"/>
          </a:xfrm>
          <a:prstGeom prst="rect">
            <a:avLst/>
          </a:prstGeom>
          <a:solidFill>
            <a:srgbClr val="000000"/>
          </a:solidFill>
          <a:ln w="19050" cap="rnd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>
              <a:defRPr sz="1800">
                <a:latin typeface="+mn-lt"/>
                <a:ea typeface="+mn-ea"/>
                <a:cs typeface="+mn-cs"/>
                <a:sym typeface="Century Gothic"/>
              </a:defRPr>
            </a:pPr>
            <a:endParaRPr>
              <a:latin typeface="+mj-ea"/>
              <a:ea typeface="+mj-ea"/>
            </a:endParaRPr>
          </a:p>
        </p:txBody>
      </p:sp>
      <p:sp>
        <p:nvSpPr>
          <p:cNvPr id="203" name="角丸四角形"/>
          <p:cNvSpPr/>
          <p:nvPr/>
        </p:nvSpPr>
        <p:spPr>
          <a:xfrm>
            <a:off x="7332757" y="5538433"/>
            <a:ext cx="1526420" cy="19147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4">
                  <a:hueOff val="308222"/>
                  <a:satOff val="-2899"/>
                  <a:lumOff val="31823"/>
                </a:schemeClr>
              </a:gs>
              <a:gs pos="100000">
                <a:schemeClr val="accent4">
                  <a:hueOff val="109697"/>
                  <a:lumOff val="12112"/>
                </a:schemeClr>
              </a:gs>
            </a:gsLst>
            <a:lin ang="5400000" scaled="0"/>
          </a:gradFill>
          <a:ln w="9525" cap="rnd">
            <a:solidFill>
              <a:schemeClr val="accent4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rPr lang="ja-JP" altLang="en-US" sz="1100" b="1" dirty="0">
                <a:solidFill>
                  <a:srgbClr val="FF0000"/>
                </a:solidFill>
                <a:latin typeface="+mj-ea"/>
                <a:ea typeface="+mj-ea"/>
              </a:rPr>
              <a:t>プロセスやルール</a:t>
            </a:r>
            <a:endParaRPr sz="11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06" name="角丸四角形"/>
          <p:cNvSpPr/>
          <p:nvPr/>
        </p:nvSpPr>
        <p:spPr>
          <a:xfrm>
            <a:off x="7332757" y="6224456"/>
            <a:ext cx="1526420" cy="19147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4">
                  <a:hueOff val="308222"/>
                  <a:satOff val="-2899"/>
                  <a:lumOff val="31823"/>
                </a:schemeClr>
              </a:gs>
              <a:gs pos="100000">
                <a:schemeClr val="accent4">
                  <a:hueOff val="109697"/>
                  <a:lumOff val="12112"/>
                </a:schemeClr>
              </a:gs>
            </a:gsLst>
            <a:lin ang="5400000" scaled="0"/>
          </a:gradFill>
          <a:ln w="9525" cap="rnd">
            <a:solidFill>
              <a:schemeClr val="accent4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rPr lang="ja-JP" altLang="en-US" sz="1100" b="1" dirty="0">
                <a:solidFill>
                  <a:srgbClr val="FF0000"/>
                </a:solidFill>
              </a:rPr>
              <a:t>コミュニケーション</a:t>
            </a:r>
            <a:endParaRPr sz="1100" b="1" dirty="0">
              <a:solidFill>
                <a:srgbClr val="FF0000"/>
              </a:solidFill>
            </a:endParaRPr>
          </a:p>
        </p:txBody>
      </p:sp>
      <p:sp>
        <p:nvSpPr>
          <p:cNvPr id="209" name="角丸四角形"/>
          <p:cNvSpPr/>
          <p:nvPr/>
        </p:nvSpPr>
        <p:spPr>
          <a:xfrm>
            <a:off x="7332757" y="6586835"/>
            <a:ext cx="1526420" cy="19147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4">
                  <a:hueOff val="308222"/>
                  <a:satOff val="-2899"/>
                  <a:lumOff val="31823"/>
                </a:schemeClr>
              </a:gs>
              <a:gs pos="100000">
                <a:schemeClr val="accent4">
                  <a:hueOff val="109697"/>
                  <a:lumOff val="12112"/>
                </a:schemeClr>
              </a:gs>
            </a:gsLst>
            <a:lin ang="5400000" scaled="0"/>
          </a:gradFill>
          <a:ln w="9525" cap="rnd">
            <a:solidFill>
              <a:schemeClr val="accent4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rPr lang="ja-JP" altLang="en-US" sz="1100" b="1" dirty="0">
                <a:solidFill>
                  <a:srgbClr val="FF0000"/>
                </a:solidFill>
              </a:rPr>
              <a:t>心理的安全性</a:t>
            </a:r>
            <a:endParaRPr sz="1100" b="1" dirty="0">
              <a:solidFill>
                <a:srgbClr val="FF0000"/>
              </a:solidFill>
            </a:endParaRPr>
          </a:p>
        </p:txBody>
      </p:sp>
      <p:sp>
        <p:nvSpPr>
          <p:cNvPr id="215" name="テキスト ボックス 1"/>
          <p:cNvSpPr txBox="1"/>
          <p:nvPr/>
        </p:nvSpPr>
        <p:spPr>
          <a:xfrm>
            <a:off x="395537" y="1211274"/>
            <a:ext cx="2265792" cy="473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150000"/>
              </a:lnSpc>
              <a:tabLst>
                <a:tab pos="1600200" algn="l"/>
              </a:tabLst>
              <a:defRPr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dirty="0" err="1"/>
              <a:t>成功体験／失敗体験</a:t>
            </a:r>
            <a:endParaRPr dirty="0"/>
          </a:p>
        </p:txBody>
      </p:sp>
      <p:sp>
        <p:nvSpPr>
          <p:cNvPr id="216" name="テキスト ボックス 18"/>
          <p:cNvSpPr txBox="1"/>
          <p:nvPr/>
        </p:nvSpPr>
        <p:spPr>
          <a:xfrm>
            <a:off x="395537" y="4888064"/>
            <a:ext cx="4464495" cy="473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150000"/>
              </a:lnSpc>
              <a:tabLst>
                <a:tab pos="1600200" algn="l"/>
              </a:tabLst>
              <a:defRPr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dirty="0" err="1"/>
              <a:t>成功のポイント、失敗の</a:t>
            </a:r>
            <a:r>
              <a:rPr lang="ja-JP" altLang="en-US" dirty="0"/>
              <a:t>真の原因は・・・</a:t>
            </a:r>
            <a:endParaRPr dirty="0"/>
          </a:p>
        </p:txBody>
      </p:sp>
      <p:sp>
        <p:nvSpPr>
          <p:cNvPr id="27" name="失敗体験①…">
            <a:extLst>
              <a:ext uri="{FF2B5EF4-FFF2-40B4-BE49-F238E27FC236}">
                <a16:creationId xmlns:a16="http://schemas.microsoft.com/office/drawing/2014/main" id="{B7AF6522-1461-427A-B698-561A9E444455}"/>
              </a:ext>
            </a:extLst>
          </p:cNvPr>
          <p:cNvSpPr txBox="1"/>
          <p:nvPr/>
        </p:nvSpPr>
        <p:spPr>
          <a:xfrm>
            <a:off x="530914" y="5347792"/>
            <a:ext cx="6648493" cy="14215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ja-JP" altLang="en-US" sz="2000" dirty="0">
                <a:latin typeface="+mj-ea"/>
                <a:ea typeface="+mj-ea"/>
              </a:rPr>
              <a:t>使え</a:t>
            </a:r>
            <a:r>
              <a:rPr lang="en-US" altLang="ja-JP" sz="2000" dirty="0">
                <a:latin typeface="+mj-ea"/>
                <a:ea typeface="+mj-ea"/>
              </a:rPr>
              <a:t>!</a:t>
            </a:r>
            <a:r>
              <a:rPr lang="ja-JP" altLang="en-US" sz="2000">
                <a:latin typeface="+mj-ea"/>
                <a:ea typeface="+mj-ea"/>
              </a:rPr>
              <a:t>という強制では</a:t>
            </a:r>
            <a:r>
              <a:rPr lang="ja-JP" altLang="en-US" sz="2000" dirty="0">
                <a:latin typeface="+mj-ea"/>
                <a:ea typeface="+mj-ea"/>
              </a:rPr>
              <a:t>なく、どうしたら使えるようになるか、</a:t>
            </a:r>
            <a:r>
              <a:rPr lang="ja-JP" altLang="en-US" sz="2000">
                <a:latin typeface="+mj-ea"/>
                <a:ea typeface="+mj-ea"/>
              </a:rPr>
              <a:t>を考え対処した</a:t>
            </a:r>
            <a:r>
              <a:rPr lang="ja-JP" altLang="en-US" sz="2000" dirty="0">
                <a:latin typeface="+mj-ea"/>
                <a:ea typeface="+mj-ea"/>
              </a:rPr>
              <a:t>。</a:t>
            </a:r>
            <a:endParaRPr lang="en-US" altLang="ja-JP" sz="2000" dirty="0">
              <a:latin typeface="+mj-ea"/>
              <a:ea typeface="+mj-ea"/>
            </a:endParaRPr>
          </a:p>
        </p:txBody>
      </p:sp>
      <p:sp>
        <p:nvSpPr>
          <p:cNvPr id="6" name="角丸四角形">
            <a:extLst>
              <a:ext uri="{FF2B5EF4-FFF2-40B4-BE49-F238E27FC236}">
                <a16:creationId xmlns:a16="http://schemas.microsoft.com/office/drawing/2014/main" id="{3C981DD3-1851-4E03-9C72-4F6A867D02C3}"/>
              </a:ext>
            </a:extLst>
          </p:cNvPr>
          <p:cNvSpPr/>
          <p:nvPr/>
        </p:nvSpPr>
        <p:spPr>
          <a:xfrm>
            <a:off x="7366060" y="5882551"/>
            <a:ext cx="1526420" cy="19147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4">
                  <a:hueOff val="308222"/>
                  <a:satOff val="-2899"/>
                  <a:lumOff val="31823"/>
                </a:schemeClr>
              </a:gs>
              <a:gs pos="100000">
                <a:schemeClr val="accent4">
                  <a:hueOff val="109697"/>
                  <a:lumOff val="12112"/>
                </a:schemeClr>
              </a:gs>
            </a:gsLst>
            <a:lin ang="5400000" scaled="0"/>
          </a:gradFill>
          <a:ln w="9525" cap="rnd">
            <a:solidFill>
              <a:schemeClr val="accent4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rPr lang="ja-JP" altLang="en-US" sz="1100" b="1" dirty="0">
                <a:solidFill>
                  <a:srgbClr val="FF0000"/>
                </a:solidFill>
              </a:rPr>
              <a:t>ツールの使い方</a:t>
            </a:r>
            <a:endParaRPr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069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146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Century Gothic</vt:lpstr>
      <vt:lpstr>Wingdings 3</vt:lpstr>
      <vt:lpstr>イオン</vt:lpstr>
      <vt:lpstr>パネリストの体験から（ぼうこば）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なぜRedmineによるタスク管理が失敗するか ～RedmineJapan2020の議論の続編～</dc:title>
  <dc:creator>松谷 秀久</dc:creator>
  <cp:lastModifiedBy>小林稔央</cp:lastModifiedBy>
  <cp:revision>23</cp:revision>
  <dcterms:created xsi:type="dcterms:W3CDTF">2020-11-04T17:06:33Z</dcterms:created>
  <dcterms:modified xsi:type="dcterms:W3CDTF">2020-11-13T11:56:37Z</dcterms:modified>
</cp:coreProperties>
</file>