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6" r:id="rId2"/>
    <p:sldId id="427" r:id="rId3"/>
    <p:sldId id="437" r:id="rId4"/>
    <p:sldId id="442" r:id="rId5"/>
    <p:sldId id="266" r:id="rId6"/>
    <p:sldId id="267" r:id="rId7"/>
    <p:sldId id="269" r:id="rId8"/>
    <p:sldId id="443" r:id="rId9"/>
    <p:sldId id="436" r:id="rId10"/>
  </p:sldIdLst>
  <p:sldSz cx="12192000" cy="6858000"/>
  <p:notesSz cx="9144000" cy="6858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5050"/>
    <a:srgbClr val="FFFF99"/>
    <a:srgbClr val="333399"/>
    <a:srgbClr val="FF0000"/>
    <a:srgbClr val="99FFCC"/>
    <a:srgbClr val="FFCCFF"/>
    <a:srgbClr val="FFFF00"/>
    <a:srgbClr val="CC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5567" autoAdjust="0"/>
  </p:normalViewPr>
  <p:slideViewPr>
    <p:cSldViewPr>
      <p:cViewPr varScale="1">
        <p:scale>
          <a:sx n="63" d="100"/>
          <a:sy n="63" d="100"/>
        </p:scale>
        <p:origin x="90" y="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B8BC6A-5EA4-4EBE-9866-80B2936BE5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435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BA610-6D66-47D0-A913-B4EE853579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27994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kumimoji="1" lang="ja-JP" altLang="en-US" dirty="0">
                <a:uFillTx/>
              </a:rPr>
              <a:t>機能の説明より、私がこれでどのような課題を解決したのかを話そうと思います</a:t>
            </a:r>
            <a:r>
              <a:rPr kumimoji="1" lang="en-US" altLang="ja-JP" dirty="0">
                <a:uFillTx/>
              </a:rPr>
              <a:t>(</a:t>
            </a:r>
            <a:r>
              <a:rPr kumimoji="1" lang="ja-JP" altLang="en-US" dirty="0">
                <a:uFillTx/>
              </a:rPr>
              <a:t>次</a:t>
            </a:r>
            <a:r>
              <a:rPr kumimoji="1" lang="en-US" altLang="ja-JP" dirty="0">
                <a:uFillTx/>
              </a:rPr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5BEB2-C349-4655-8CAD-B8294F7B65A3}" type="slidenum">
              <a:rPr kumimoji="1" lang="ja-JP" altLang="en-US" smtClean="0">
                <a:uFillTx/>
              </a:rPr>
              <a:t>5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9158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kumimoji="1" lang="ja-JP" altLang="en-US" dirty="0">
                <a:uFillTx/>
              </a:rPr>
              <a:t>機能の説明より、私がこれでどのような課題を解決したのかを話そうと思います</a:t>
            </a:r>
            <a:r>
              <a:rPr kumimoji="1" lang="en-US" altLang="ja-JP" dirty="0">
                <a:uFillTx/>
              </a:rPr>
              <a:t>(</a:t>
            </a:r>
            <a:r>
              <a:rPr kumimoji="1" lang="ja-JP" altLang="en-US" dirty="0">
                <a:uFillTx/>
              </a:rPr>
              <a:t>次</a:t>
            </a:r>
            <a:r>
              <a:rPr kumimoji="1" lang="en-US" altLang="ja-JP" dirty="0">
                <a:uFillTx/>
              </a:rPr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5BEB2-C349-4655-8CAD-B8294F7B65A3}" type="slidenum">
              <a:rPr kumimoji="1" lang="ja-JP" altLang="en-US" smtClean="0">
                <a:uFillTx/>
              </a:rPr>
              <a:t>6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86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kumimoji="1" lang="ja-JP" altLang="en-US" dirty="0">
                <a:uFillTx/>
              </a:rPr>
              <a:t>機能の説明より、私がこれでどのような課題を解決したのかを話そうと思います</a:t>
            </a:r>
            <a:r>
              <a:rPr kumimoji="1" lang="en-US" altLang="ja-JP" dirty="0">
                <a:uFillTx/>
              </a:rPr>
              <a:t>(</a:t>
            </a:r>
            <a:r>
              <a:rPr kumimoji="1" lang="ja-JP" altLang="en-US" dirty="0">
                <a:uFillTx/>
              </a:rPr>
              <a:t>次</a:t>
            </a:r>
            <a:r>
              <a:rPr kumimoji="1" lang="en-US" altLang="ja-JP" dirty="0">
                <a:uFillTx/>
              </a:rPr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5BEB2-C349-4655-8CAD-B8294F7B65A3}" type="slidenum">
              <a:rPr kumimoji="1" lang="ja-JP" altLang="en-US" smtClean="0">
                <a:uFillTx/>
              </a:rPr>
              <a:t>7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2785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kumimoji="1" lang="ja-JP" altLang="en-US" dirty="0">
                <a:uFillTx/>
              </a:rPr>
              <a:t>機能の説明より、私がこれでどのような課題を解決したのかを話そうと思います</a:t>
            </a:r>
            <a:r>
              <a:rPr kumimoji="1" lang="en-US" altLang="ja-JP" dirty="0">
                <a:uFillTx/>
              </a:rPr>
              <a:t>(</a:t>
            </a:r>
            <a:r>
              <a:rPr kumimoji="1" lang="ja-JP" altLang="en-US" dirty="0">
                <a:uFillTx/>
              </a:rPr>
              <a:t>次</a:t>
            </a:r>
            <a:r>
              <a:rPr kumimoji="1" lang="en-US" altLang="ja-JP" dirty="0">
                <a:uFillTx/>
              </a:rPr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5BEB2-C349-4655-8CAD-B8294F7B65A3}" type="slidenum">
              <a:rPr kumimoji="1" lang="ja-JP" altLang="en-US" smtClean="0">
                <a:uFillTx/>
              </a:rPr>
              <a:t>8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599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990600"/>
            <a:ext cx="10363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ja-JP" altLang="en-US" noProof="0" dirty="0"/>
              <a:t>マスタ タイトルの書式設定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94400" y="4876800"/>
            <a:ext cx="5689600" cy="1295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19669" y="6553200"/>
            <a:ext cx="52832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956800" y="6553200"/>
            <a:ext cx="1930400" cy="152400"/>
          </a:xfrm>
        </p:spPr>
        <p:txBody>
          <a:bodyPr/>
          <a:lstStyle>
            <a:lvl1pPr>
              <a:defRPr/>
            </a:lvl1pPr>
          </a:lstStyle>
          <a:p>
            <a:fld id="{7F6039BE-7F0F-4DD3-8E80-A9A11F6AE65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D1B70C-B683-4820-A593-F4BA6AED14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147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6172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6172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A3CF73-07CE-483B-8E43-EC41488BDE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8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C67DFF-9D56-4C77-944F-49307D8084AE}" type="slidenum">
              <a:rPr lang="en-US" altLang="ja-JP"/>
              <a:pPr/>
              <a:t>‹#›</a:t>
            </a:fld>
            <a:endParaRPr lang="en-US" altLang="ja-JP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215DFB9-EA0D-4702-BBCE-EBC06B639EE6}"/>
              </a:ext>
            </a:extLst>
          </p:cNvPr>
          <p:cNvCxnSpPr/>
          <p:nvPr userDrawn="1"/>
        </p:nvCxnSpPr>
        <p:spPr bwMode="auto">
          <a:xfrm>
            <a:off x="0" y="836712"/>
            <a:ext cx="1219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32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167"/>
            </a:lvl1pPr>
            <a:lvl2pPr marL="495285" indent="0">
              <a:buNone/>
              <a:defRPr sz="1950"/>
            </a:lvl2pPr>
            <a:lvl3pPr marL="990570" indent="0">
              <a:buNone/>
              <a:defRPr sz="1733"/>
            </a:lvl3pPr>
            <a:lvl4pPr marL="1485854" indent="0">
              <a:buNone/>
              <a:defRPr sz="1517"/>
            </a:lvl4pPr>
            <a:lvl5pPr marL="1981139" indent="0">
              <a:buNone/>
              <a:defRPr sz="1517"/>
            </a:lvl5pPr>
            <a:lvl6pPr marL="2476424" indent="0">
              <a:buNone/>
              <a:defRPr sz="1517"/>
            </a:lvl6pPr>
            <a:lvl7pPr marL="2971709" indent="0">
              <a:buNone/>
              <a:defRPr sz="1517"/>
            </a:lvl7pPr>
            <a:lvl8pPr marL="3466993" indent="0">
              <a:buNone/>
              <a:defRPr sz="1517"/>
            </a:lvl8pPr>
            <a:lvl9pPr marL="3962278" indent="0">
              <a:buNone/>
              <a:defRPr sz="15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16A9C-3542-4909-9CDA-E17C9CD293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1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5080000" cy="5334000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080000" cy="5334000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09A72-A3A7-4B19-8212-7D70BD56DD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83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2449A-2FBA-41E8-BCD4-9A5A3BEE6A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00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EF2992-FA4E-45C9-A4B3-3DE4A7930E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60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A94104-2573-4920-99A6-3884D819D9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64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C4424-0903-48A1-8836-BDB97CC51C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31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42E6F-BD38-4292-BF7C-060D4519B0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5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10363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3712" y="6553200"/>
            <a:ext cx="5283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75"/>
            </a:lvl1pPr>
          </a:lstStyle>
          <a:p>
            <a:r>
              <a:rPr lang="en-US" altLang="ja-JP" dirty="0"/>
              <a:t>copyright2020 </a:t>
            </a:r>
            <a:r>
              <a:rPr lang="en-US" altLang="ja-JP" dirty="0" err="1"/>
              <a:t>akipii@redmine.tokyo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0"/>
            <a:ext cx="1117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75"/>
            </a:lvl1pPr>
          </a:lstStyle>
          <a:p>
            <a:fld id="{9CDC10BB-F62A-4240-B230-C720044B82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900">
          <a:solidFill>
            <a:srgbClr val="333399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5pPr>
      <a:lvl6pPr marL="495285"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6pPr>
      <a:lvl7pPr marL="990570"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7pPr>
      <a:lvl8pPr marL="1485854"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8pPr>
      <a:lvl9pPr marL="1981139" algn="ctr" rtl="0" fontAlgn="base">
        <a:spcBef>
          <a:spcPct val="0"/>
        </a:spcBef>
        <a:spcAft>
          <a:spcPct val="0"/>
        </a:spcAft>
        <a:defRPr kumimoji="1" sz="3900">
          <a:solidFill>
            <a:schemeClr val="tx1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71464" indent="-371464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033">
          <a:solidFill>
            <a:srgbClr val="333399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804838" indent="-30955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38212" indent="-24764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167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33497" indent="-24764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28781" indent="-24764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733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24066" indent="-247642" algn="l" rtl="0" fontAlgn="base">
        <a:spcBef>
          <a:spcPct val="20000"/>
        </a:spcBef>
        <a:spcAft>
          <a:spcPct val="0"/>
        </a:spcAft>
        <a:buChar char="»"/>
        <a:defRPr kumimoji="1" sz="1733">
          <a:solidFill>
            <a:schemeClr val="tx1"/>
          </a:solidFill>
          <a:latin typeface="+mn-lt"/>
          <a:ea typeface="+mn-ea"/>
        </a:defRPr>
      </a:lvl6pPr>
      <a:lvl7pPr marL="3219351" indent="-247642" algn="l" rtl="0" fontAlgn="base">
        <a:spcBef>
          <a:spcPct val="20000"/>
        </a:spcBef>
        <a:spcAft>
          <a:spcPct val="0"/>
        </a:spcAft>
        <a:buChar char="»"/>
        <a:defRPr kumimoji="1" sz="1733">
          <a:solidFill>
            <a:schemeClr val="tx1"/>
          </a:solidFill>
          <a:latin typeface="+mn-lt"/>
          <a:ea typeface="+mn-ea"/>
        </a:defRPr>
      </a:lvl7pPr>
      <a:lvl8pPr marL="3714636" indent="-247642" algn="l" rtl="0" fontAlgn="base">
        <a:spcBef>
          <a:spcPct val="20000"/>
        </a:spcBef>
        <a:spcAft>
          <a:spcPct val="0"/>
        </a:spcAft>
        <a:buChar char="»"/>
        <a:defRPr kumimoji="1" sz="1733">
          <a:solidFill>
            <a:schemeClr val="tx1"/>
          </a:solidFill>
          <a:latin typeface="+mn-lt"/>
          <a:ea typeface="+mn-ea"/>
        </a:defRPr>
      </a:lvl8pPr>
      <a:lvl9pPr marL="4209920" indent="-247642" algn="l" rtl="0" fontAlgn="base">
        <a:spcBef>
          <a:spcPct val="20000"/>
        </a:spcBef>
        <a:spcAft>
          <a:spcPct val="0"/>
        </a:spcAft>
        <a:buChar char="»"/>
        <a:defRPr kumimoji="1" sz="17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aperlogic.co.jp/wp-content/uploads/2020/03/d140b430432b05ea81a105f4ecf1208b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0" y="230645"/>
            <a:ext cx="12192000" cy="3744416"/>
          </a:xfrm>
        </p:spPr>
        <p:txBody>
          <a:bodyPr/>
          <a:lstStyle/>
          <a:p>
            <a:r>
              <a:rPr lang="ja-JP" altLang="en-US" sz="3200" b="1" i="0" dirty="0">
                <a:solidFill>
                  <a:srgbClr val="555555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テレワークにおける</a:t>
            </a:r>
            <a:r>
              <a:rPr lang="en-US" altLang="ja-JP" sz="3200" b="1" i="0" dirty="0">
                <a:solidFill>
                  <a:srgbClr val="555555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3200" b="1" i="0" dirty="0">
                <a:solidFill>
                  <a:srgbClr val="555555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とチャットを含む</a:t>
            </a:r>
            <a:br>
              <a:rPr lang="en-US" altLang="ja-JP" sz="3200" b="1" i="0" dirty="0">
                <a:solidFill>
                  <a:srgbClr val="555555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i="0" dirty="0">
                <a:solidFill>
                  <a:srgbClr val="555555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業務の進め方について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5994400" y="4437112"/>
            <a:ext cx="5689600" cy="1735088"/>
          </a:xfrm>
        </p:spPr>
        <p:txBody>
          <a:bodyPr/>
          <a:lstStyle/>
          <a:p>
            <a:pPr algn="r"/>
            <a:r>
              <a:rPr lang="en-US" altLang="ja-JP" dirty="0"/>
              <a:t>2020/11/14</a:t>
            </a:r>
          </a:p>
          <a:p>
            <a:pPr algn="r"/>
            <a:r>
              <a:rPr lang="en-US" altLang="ja-JP" dirty="0"/>
              <a:t>@hiroiwsk6</a:t>
            </a:r>
          </a:p>
          <a:p>
            <a:pPr algn="r"/>
            <a:r>
              <a:rPr lang="en-US" altLang="ja-JP" dirty="0"/>
              <a:t>@tkusukawa</a:t>
            </a:r>
            <a:endParaRPr lang="ja-JP" altLang="en-US" dirty="0"/>
          </a:p>
          <a:p>
            <a:pPr algn="r"/>
            <a:r>
              <a:rPr lang="en-US" altLang="ja-JP" dirty="0"/>
              <a:t>@saito0119</a:t>
            </a:r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78" y="3975061"/>
            <a:ext cx="2538444" cy="254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1492F-CBC8-4A1D-96B2-3CAFE6BF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はじめに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811C56A-376D-4A6D-B3BC-D0D2120E5947}"/>
              </a:ext>
            </a:extLst>
          </p:cNvPr>
          <p:cNvSpPr txBox="1"/>
          <p:nvPr/>
        </p:nvSpPr>
        <p:spPr>
          <a:xfrm>
            <a:off x="281770" y="1230715"/>
            <a:ext cx="778913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パネルディスカッションを始める前に自己紹介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9DBF57-6C08-4335-AA9F-1E21D4C96C6C}"/>
              </a:ext>
            </a:extLst>
          </p:cNvPr>
          <p:cNvSpPr txBox="1"/>
          <p:nvPr/>
        </p:nvSpPr>
        <p:spPr>
          <a:xfrm>
            <a:off x="430750" y="1753935"/>
            <a:ext cx="9529410" cy="5770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モデレーター：岩崎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(SHERPA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代表、</a:t>
            </a:r>
            <a:r>
              <a:rPr kumimoji="1"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RedmineTokyo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スタッフ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25E29-25E2-47F0-A4C9-8A8D5824A93D}"/>
              </a:ext>
            </a:extLst>
          </p:cNvPr>
          <p:cNvSpPr txBox="1"/>
          <p:nvPr/>
        </p:nvSpPr>
        <p:spPr>
          <a:xfrm>
            <a:off x="430750" y="3938126"/>
            <a:ext cx="9529410" cy="22390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パネリスト　　：楠川さん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RedmineTokyo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スタッフ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>
              <a:lnSpc>
                <a:spcPct val="200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パネリスト　　：齋藤さん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国内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メーカー社員、</a:t>
            </a:r>
            <a:r>
              <a:rPr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RedmineTokyo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でも講演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>
              <a:lnSpc>
                <a:spcPct val="200000"/>
              </a:lnSpc>
            </a:pP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200000"/>
              </a:lnSpc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時間は、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(15: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0〜15:45)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03DB8E-D137-4113-84C1-040A14773170}"/>
              </a:ext>
            </a:extLst>
          </p:cNvPr>
          <p:cNvSpPr txBox="1"/>
          <p:nvPr/>
        </p:nvSpPr>
        <p:spPr>
          <a:xfrm>
            <a:off x="281770" y="3339125"/>
            <a:ext cx="778913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パネルディスカッション参加者紹介</a:t>
            </a:r>
          </a:p>
        </p:txBody>
      </p:sp>
    </p:spTree>
    <p:extLst>
      <p:ext uri="{BB962C8B-B14F-4D97-AF65-F5344CB8AC3E}">
        <p14:creationId xmlns:p14="http://schemas.microsoft.com/office/powerpoint/2010/main" val="23938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1492F-CBC8-4A1D-96B2-3CAFE6BF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テレワークの状況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1A245847-85F4-4AC0-A619-8B5E4043472C}"/>
              </a:ext>
            </a:extLst>
          </p:cNvPr>
          <p:cNvSpPr txBox="1"/>
          <p:nvPr/>
        </p:nvSpPr>
        <p:spPr>
          <a:xfrm>
            <a:off x="227750" y="1046746"/>
            <a:ext cx="5940792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この新コロの際に、テレワークを推奨した企業は、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調査会社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の結果では、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86.4%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に及ぶ。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E90AF44-A99E-46C1-B6BB-C3DD4C8CA54B}"/>
              </a:ext>
            </a:extLst>
          </p:cNvPr>
          <p:cNvSpPr txBox="1"/>
          <p:nvPr/>
        </p:nvSpPr>
        <p:spPr>
          <a:xfrm>
            <a:off x="2877777" y="5263175"/>
            <a:ext cx="56921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[※1]</a:t>
            </a:r>
            <a:r>
              <a:rPr lang="ja-JP" altLang="en-US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出典：</a:t>
            </a:r>
            <a:r>
              <a:rPr lang="en-US" altLang="ja-JP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800" dirty="0">
                <a:solidFill>
                  <a:srgbClr val="12202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日ペーパーロジック株式会社「リモートワーク・テレワーク」に関するアンケート調査</a:t>
            </a:r>
            <a:br>
              <a:rPr lang="ja-JP" altLang="en-US" sz="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800" u="sng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https://paperlogic.co.jp/wp-content/uploads/2020/03/d140b430432b05ea81a105f4ecf1208b.pdf</a:t>
            </a:r>
            <a:endParaRPr lang="ja-JP" altLang="en-US" sz="8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60D20123-602E-43A3-890B-F714F087B472}"/>
              </a:ext>
            </a:extLst>
          </p:cNvPr>
          <p:cNvSpPr txBox="1"/>
          <p:nvPr/>
        </p:nvSpPr>
        <p:spPr>
          <a:xfrm>
            <a:off x="6529358" y="1014909"/>
            <a:ext cx="5434892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テレワークでの課題・不安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対面よりコミュニケーションが難しい。と答えたのは、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45.9%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でした。</a:t>
            </a:r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237B2690-6B5F-4A80-94E7-FE6FD3F7D59D}"/>
              </a:ext>
            </a:extLst>
          </p:cNvPr>
          <p:cNvSpPr/>
          <p:nvPr/>
        </p:nvSpPr>
        <p:spPr>
          <a:xfrm>
            <a:off x="2877777" y="5785820"/>
            <a:ext cx="654723" cy="720465"/>
          </a:xfrm>
          <a:prstGeom prst="rightArrow">
            <a:avLst/>
          </a:prstGeom>
          <a:solidFill>
            <a:srgbClr val="FFFFFF">
              <a:lumMod val="50000"/>
            </a:srgbClr>
          </a:solidFill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521F23C-C502-4048-98F5-68CE0C61F0D6}"/>
              </a:ext>
            </a:extLst>
          </p:cNvPr>
          <p:cNvSpPr txBox="1"/>
          <p:nvPr/>
        </p:nvSpPr>
        <p:spPr>
          <a:xfrm>
            <a:off x="3790208" y="5563612"/>
            <a:ext cx="6115792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コミュニケーションを埋めるため、様々なツールが。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チャット</a:t>
            </a:r>
          </a:p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会議システム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チケット管理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(Redmine)</a:t>
            </a:r>
            <a:endParaRPr lang="ja-JP" altLang="en-US" sz="1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D479AF93-4BAC-4E20-B216-789171DFAE2E}"/>
              </a:ext>
            </a:extLst>
          </p:cNvPr>
          <p:cNvSpPr txBox="1"/>
          <p:nvPr/>
        </p:nvSpPr>
        <p:spPr>
          <a:xfrm>
            <a:off x="961542" y="2655300"/>
            <a:ext cx="3982330" cy="461665"/>
          </a:xfrm>
          <a:prstGeom prst="rect">
            <a:avLst/>
          </a:prstGeom>
          <a:solidFill>
            <a:srgbClr val="FFFFFF">
              <a:lumMod val="8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l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Q1 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新型コロナウイルスの問題が起き、新名と企業では、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リモートワーク・テレワーク推奨されましたか？</a:t>
            </a:r>
          </a:p>
        </p:txBody>
      </p:sp>
      <p:sp>
        <p:nvSpPr>
          <p:cNvPr id="85" name="部分円 84">
            <a:extLst>
              <a:ext uri="{FF2B5EF4-FFF2-40B4-BE49-F238E27FC236}">
                <a16:creationId xmlns:a16="http://schemas.microsoft.com/office/drawing/2014/main" id="{534C5653-EB38-4A53-A072-2C3D53D94FBE}"/>
              </a:ext>
            </a:extLst>
          </p:cNvPr>
          <p:cNvSpPr/>
          <p:nvPr/>
        </p:nvSpPr>
        <p:spPr>
          <a:xfrm>
            <a:off x="1184528" y="3277537"/>
            <a:ext cx="1798305" cy="1835487"/>
          </a:xfrm>
          <a:prstGeom prst="pie">
            <a:avLst>
              <a:gd name="adj1" fmla="val 15900775"/>
              <a:gd name="adj2" fmla="val 16254468"/>
            </a:avLst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6" name="部分円 85">
            <a:extLst>
              <a:ext uri="{FF2B5EF4-FFF2-40B4-BE49-F238E27FC236}">
                <a16:creationId xmlns:a16="http://schemas.microsoft.com/office/drawing/2014/main" id="{68A61696-96CB-49BE-A6EB-169E746E9C25}"/>
              </a:ext>
            </a:extLst>
          </p:cNvPr>
          <p:cNvSpPr/>
          <p:nvPr/>
        </p:nvSpPr>
        <p:spPr>
          <a:xfrm>
            <a:off x="1170248" y="3283419"/>
            <a:ext cx="1798305" cy="1835487"/>
          </a:xfrm>
          <a:prstGeom prst="pie">
            <a:avLst>
              <a:gd name="adj1" fmla="val 16297618"/>
              <a:gd name="adj2" fmla="val 3678422"/>
            </a:avLst>
          </a:prstGeom>
          <a:solidFill>
            <a:srgbClr val="5B9BD5">
              <a:lumMod val="50000"/>
            </a:srgbClr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" name="部分円 86">
            <a:extLst>
              <a:ext uri="{FF2B5EF4-FFF2-40B4-BE49-F238E27FC236}">
                <a16:creationId xmlns:a16="http://schemas.microsoft.com/office/drawing/2014/main" id="{5135396C-9A9B-4DAF-97F2-70634D325A59}"/>
              </a:ext>
            </a:extLst>
          </p:cNvPr>
          <p:cNvSpPr/>
          <p:nvPr/>
        </p:nvSpPr>
        <p:spPr>
          <a:xfrm>
            <a:off x="1177133" y="3283419"/>
            <a:ext cx="1798305" cy="1835487"/>
          </a:xfrm>
          <a:prstGeom prst="pie">
            <a:avLst>
              <a:gd name="adj1" fmla="val 3708647"/>
              <a:gd name="adj2" fmla="val 13297727"/>
            </a:avLst>
          </a:prstGeom>
          <a:solidFill>
            <a:srgbClr val="2E75B6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8" name="部分円 87">
            <a:extLst>
              <a:ext uri="{FF2B5EF4-FFF2-40B4-BE49-F238E27FC236}">
                <a16:creationId xmlns:a16="http://schemas.microsoft.com/office/drawing/2014/main" id="{565EC77B-06B6-4BBB-96C5-E661A8143356}"/>
              </a:ext>
            </a:extLst>
          </p:cNvPr>
          <p:cNvSpPr/>
          <p:nvPr/>
        </p:nvSpPr>
        <p:spPr>
          <a:xfrm>
            <a:off x="1183192" y="3277537"/>
            <a:ext cx="1798305" cy="1835487"/>
          </a:xfrm>
          <a:prstGeom prst="pie">
            <a:avLst>
              <a:gd name="adj1" fmla="val 15489259"/>
              <a:gd name="adj2" fmla="val 15900470"/>
            </a:avLst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" name="部分円 88">
            <a:extLst>
              <a:ext uri="{FF2B5EF4-FFF2-40B4-BE49-F238E27FC236}">
                <a16:creationId xmlns:a16="http://schemas.microsoft.com/office/drawing/2014/main" id="{C533B6DB-ACF5-4BA5-BA81-9F8A3E7277F1}"/>
              </a:ext>
            </a:extLst>
          </p:cNvPr>
          <p:cNvSpPr/>
          <p:nvPr/>
        </p:nvSpPr>
        <p:spPr>
          <a:xfrm>
            <a:off x="1183192" y="3283419"/>
            <a:ext cx="1798305" cy="1835487"/>
          </a:xfrm>
          <a:prstGeom prst="pie">
            <a:avLst>
              <a:gd name="adj1" fmla="val 13247305"/>
              <a:gd name="adj2" fmla="val 15497928"/>
            </a:avLst>
          </a:prstGeom>
          <a:solidFill>
            <a:srgbClr val="44546A">
              <a:lumMod val="40000"/>
              <a:lumOff val="60000"/>
            </a:srgbClr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88D2A7B-EC66-4722-95AF-915A77CB8B3F}"/>
              </a:ext>
            </a:extLst>
          </p:cNvPr>
          <p:cNvSpPr txBox="1"/>
          <p:nvPr/>
        </p:nvSpPr>
        <p:spPr>
          <a:xfrm>
            <a:off x="2242072" y="4056780"/>
            <a:ext cx="726481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42.3%</a:t>
            </a:r>
            <a:endParaRPr lang="ja-JP" altLang="en-US" sz="12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94057FA-1B6A-4739-9A2C-6AF8C9F47B31}"/>
              </a:ext>
            </a:extLst>
          </p:cNvPr>
          <p:cNvSpPr txBox="1"/>
          <p:nvPr/>
        </p:nvSpPr>
        <p:spPr>
          <a:xfrm>
            <a:off x="1319376" y="4404757"/>
            <a:ext cx="711541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44.1%</a:t>
            </a:r>
            <a:endParaRPr lang="ja-JP" altLang="en-US" sz="12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F5C9979-30FD-46C5-A9C7-AF759B66DCFC}"/>
              </a:ext>
            </a:extLst>
          </p:cNvPr>
          <p:cNvSpPr txBox="1"/>
          <p:nvPr/>
        </p:nvSpPr>
        <p:spPr>
          <a:xfrm>
            <a:off x="1462859" y="3538814"/>
            <a:ext cx="548548" cy="24622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0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9.9%</a:t>
            </a:r>
            <a:endParaRPr lang="ja-JP" altLang="en-US" sz="10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C4F3764-FAA2-4F80-8E8A-2D0D1B8D56B4}"/>
              </a:ext>
            </a:extLst>
          </p:cNvPr>
          <p:cNvSpPr txBox="1"/>
          <p:nvPr/>
        </p:nvSpPr>
        <p:spPr>
          <a:xfrm>
            <a:off x="2069400" y="3071082"/>
            <a:ext cx="513282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1.8%</a:t>
            </a:r>
            <a:endParaRPr lang="ja-JP" altLang="en-US" sz="9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0898DB6C-37B4-4DB6-AD15-9D81FEB4870B}"/>
              </a:ext>
            </a:extLst>
          </p:cNvPr>
          <p:cNvSpPr txBox="1"/>
          <p:nvPr/>
        </p:nvSpPr>
        <p:spPr>
          <a:xfrm>
            <a:off x="1282198" y="3141053"/>
            <a:ext cx="513282" cy="2308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 defTabSz="760324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1.9%</a:t>
            </a:r>
            <a:endParaRPr lang="ja-JP" altLang="en-US" sz="9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96770CC5-9308-48EA-91D9-2B033597C93D}"/>
              </a:ext>
            </a:extLst>
          </p:cNvPr>
          <p:cNvCxnSpPr/>
          <p:nvPr/>
        </p:nvCxnSpPr>
        <p:spPr>
          <a:xfrm flipV="1">
            <a:off x="2030917" y="3166818"/>
            <a:ext cx="107950" cy="15875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</p:cxn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3654F7E4-4ABE-48E7-BA14-03DCAFEE2C41}"/>
              </a:ext>
            </a:extLst>
          </p:cNvPr>
          <p:cNvSpPr/>
          <p:nvPr/>
        </p:nvSpPr>
        <p:spPr>
          <a:xfrm>
            <a:off x="1712089" y="3246193"/>
            <a:ext cx="257708" cy="78196"/>
          </a:xfrm>
          <a:custGeom>
            <a:avLst/>
            <a:gdLst>
              <a:gd name="connsiteX0" fmla="*/ 0 w 381000"/>
              <a:gd name="connsiteY0" fmla="*/ 0 h 95250"/>
              <a:gd name="connsiteX1" fmla="*/ 279400 w 381000"/>
              <a:gd name="connsiteY1" fmla="*/ 0 h 95250"/>
              <a:gd name="connsiteX2" fmla="*/ 381000 w 381000"/>
              <a:gd name="connsiteY2" fmla="*/ 9525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0" h="95250">
                <a:moveTo>
                  <a:pt x="0" y="0"/>
                </a:moveTo>
                <a:lnTo>
                  <a:pt x="279400" y="0"/>
                </a:lnTo>
                <a:lnTo>
                  <a:pt x="381000" y="95250"/>
                </a:lnTo>
              </a:path>
            </a:pathLst>
          </a:custGeom>
          <a:noFill/>
          <a:ln w="63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9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A870E484-1790-4BFD-A0E4-E2A4CAD3F012}"/>
              </a:ext>
            </a:extLst>
          </p:cNvPr>
          <p:cNvGrpSpPr/>
          <p:nvPr/>
        </p:nvGrpSpPr>
        <p:grpSpPr>
          <a:xfrm>
            <a:off x="3253769" y="4609471"/>
            <a:ext cx="1847740" cy="241235"/>
            <a:chOff x="3197978" y="4094431"/>
            <a:chExt cx="1847740" cy="241235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2FC4F7D3-888A-4D80-9124-434E43299E59}"/>
                </a:ext>
              </a:extLst>
            </p:cNvPr>
            <p:cNvSpPr/>
            <p:nvPr/>
          </p:nvSpPr>
          <p:spPr>
            <a:xfrm>
              <a:off x="3197978" y="4180145"/>
              <a:ext cx="173811" cy="125692"/>
            </a:xfrm>
            <a:prstGeom prst="rect">
              <a:avLst/>
            </a:prstGeom>
            <a:solidFill>
              <a:srgbClr val="FEF1CB"/>
            </a:solidFill>
            <a:ln w="19050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7603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9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B2570A29-D20C-4A59-8424-24E6BF2264AA}"/>
                </a:ext>
              </a:extLst>
            </p:cNvPr>
            <p:cNvSpPr txBox="1"/>
            <p:nvPr/>
          </p:nvSpPr>
          <p:spPr>
            <a:xfrm>
              <a:off x="3435917" y="4094431"/>
              <a:ext cx="1609801" cy="24123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760324" eaLnBrk="1" fontAlgn="ctr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わからない</a:t>
              </a: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460AEEAF-6DF6-46AC-805A-2B09B8B647F5}"/>
              </a:ext>
            </a:extLst>
          </p:cNvPr>
          <p:cNvGrpSpPr/>
          <p:nvPr/>
        </p:nvGrpSpPr>
        <p:grpSpPr>
          <a:xfrm>
            <a:off x="3253769" y="3490265"/>
            <a:ext cx="1847740" cy="241235"/>
            <a:chOff x="3197978" y="3140345"/>
            <a:chExt cx="1847740" cy="241235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0B569C1E-716D-4581-A28E-15884D7A6758}"/>
                </a:ext>
              </a:extLst>
            </p:cNvPr>
            <p:cNvSpPr/>
            <p:nvPr/>
          </p:nvSpPr>
          <p:spPr>
            <a:xfrm>
              <a:off x="3197978" y="3221552"/>
              <a:ext cx="173811" cy="125692"/>
            </a:xfrm>
            <a:prstGeom prst="rect">
              <a:avLst/>
            </a:prstGeom>
            <a:solidFill>
              <a:srgbClr val="1F4E79"/>
            </a:solidFill>
            <a:ln w="19050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7603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9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0D31A719-C6CB-40D4-ABE6-A10A26762B70}"/>
                </a:ext>
              </a:extLst>
            </p:cNvPr>
            <p:cNvSpPr txBox="1"/>
            <p:nvPr/>
          </p:nvSpPr>
          <p:spPr>
            <a:xfrm>
              <a:off x="3435917" y="3140345"/>
              <a:ext cx="1609801" cy="24123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760324" eaLnBrk="1" fontAlgn="ctr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強く推奨された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A57A2704-035B-4595-8622-5253204ADABC}"/>
              </a:ext>
            </a:extLst>
          </p:cNvPr>
          <p:cNvGrpSpPr/>
          <p:nvPr/>
        </p:nvGrpSpPr>
        <p:grpSpPr>
          <a:xfrm>
            <a:off x="3253769" y="3770067"/>
            <a:ext cx="1847740" cy="241235"/>
            <a:chOff x="3197978" y="3347809"/>
            <a:chExt cx="1847740" cy="241235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27D3356F-54A4-437C-922C-CE5C368F0060}"/>
                </a:ext>
              </a:extLst>
            </p:cNvPr>
            <p:cNvSpPr/>
            <p:nvPr/>
          </p:nvSpPr>
          <p:spPr>
            <a:xfrm>
              <a:off x="3197978" y="3428062"/>
              <a:ext cx="173811" cy="125692"/>
            </a:xfrm>
            <a:prstGeom prst="rect">
              <a:avLst/>
            </a:prstGeom>
            <a:solidFill>
              <a:srgbClr val="2E75B6"/>
            </a:solidFill>
            <a:ln w="19050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7603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9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CCCDA0AC-60D8-423A-95F7-041C169408CA}"/>
                </a:ext>
              </a:extLst>
            </p:cNvPr>
            <p:cNvSpPr txBox="1"/>
            <p:nvPr/>
          </p:nvSpPr>
          <p:spPr>
            <a:xfrm>
              <a:off x="3435917" y="3347809"/>
              <a:ext cx="1609801" cy="24123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760324" eaLnBrk="1" fontAlgn="ctr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推奨された</a:t>
              </a:r>
            </a:p>
          </p:txBody>
        </p: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0C1EDF8D-160A-41F8-ADA7-6F55922B81F6}"/>
              </a:ext>
            </a:extLst>
          </p:cNvPr>
          <p:cNvGrpSpPr/>
          <p:nvPr/>
        </p:nvGrpSpPr>
        <p:grpSpPr>
          <a:xfrm>
            <a:off x="3253769" y="4049868"/>
            <a:ext cx="1847740" cy="241235"/>
            <a:chOff x="3197978" y="3545027"/>
            <a:chExt cx="1847740" cy="241235"/>
          </a:xfrm>
        </p:grpSpPr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FEDECF8F-A94A-49C5-92E9-EE4688FF179B}"/>
                </a:ext>
              </a:extLst>
            </p:cNvPr>
            <p:cNvSpPr/>
            <p:nvPr/>
          </p:nvSpPr>
          <p:spPr>
            <a:xfrm>
              <a:off x="3197978" y="3632226"/>
              <a:ext cx="173811" cy="125692"/>
            </a:xfrm>
            <a:prstGeom prst="rect">
              <a:avLst/>
            </a:prstGeom>
            <a:solidFill>
              <a:srgbClr val="ADB9CA"/>
            </a:solidFill>
            <a:ln w="19050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7603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9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3F2AD647-C1B8-4D15-90B2-E3F946D78881}"/>
                </a:ext>
              </a:extLst>
            </p:cNvPr>
            <p:cNvSpPr txBox="1"/>
            <p:nvPr/>
          </p:nvSpPr>
          <p:spPr>
            <a:xfrm>
              <a:off x="3435917" y="3545027"/>
              <a:ext cx="1609801" cy="24123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760324" eaLnBrk="1" fontAlgn="ctr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あまり推奨されていない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6C827B45-0A37-4690-AEC3-A33AC995487E}"/>
              </a:ext>
            </a:extLst>
          </p:cNvPr>
          <p:cNvGrpSpPr/>
          <p:nvPr/>
        </p:nvGrpSpPr>
        <p:grpSpPr>
          <a:xfrm>
            <a:off x="3253769" y="4329670"/>
            <a:ext cx="1828474" cy="241235"/>
            <a:chOff x="3197978" y="3807726"/>
            <a:chExt cx="1828474" cy="241235"/>
          </a:xfrm>
        </p:grpSpPr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73C3BA99-2475-4807-9092-5D27F0D29C56}"/>
                </a:ext>
              </a:extLst>
            </p:cNvPr>
            <p:cNvSpPr/>
            <p:nvPr/>
          </p:nvSpPr>
          <p:spPr>
            <a:xfrm>
              <a:off x="3197978" y="3890966"/>
              <a:ext cx="173811" cy="125692"/>
            </a:xfrm>
            <a:prstGeom prst="rect">
              <a:avLst/>
            </a:prstGeom>
            <a:solidFill>
              <a:srgbClr val="F4B183"/>
            </a:solidFill>
            <a:ln w="19050" cap="flat" cmpd="sng" algn="ctr">
              <a:solidFill>
                <a:srgbClr val="FFFFFF">
                  <a:lumMod val="6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7603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9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95DF860B-B56B-4991-A943-A3D24C8AFF2A}"/>
                </a:ext>
              </a:extLst>
            </p:cNvPr>
            <p:cNvSpPr txBox="1"/>
            <p:nvPr/>
          </p:nvSpPr>
          <p:spPr>
            <a:xfrm>
              <a:off x="3416651" y="3807726"/>
              <a:ext cx="1609801" cy="24123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marR="0" lvl="0" indent="0" algn="l" defTabSz="760324" eaLnBrk="1" fontAlgn="ctr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全く推奨されていない</a:t>
              </a:r>
              <a:endPara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8345EB06-A274-4199-855F-2FEEBF5F09AE}"/>
              </a:ext>
            </a:extLst>
          </p:cNvPr>
          <p:cNvSpPr txBox="1"/>
          <p:nvPr/>
        </p:nvSpPr>
        <p:spPr>
          <a:xfrm>
            <a:off x="6168541" y="2655300"/>
            <a:ext cx="3992541" cy="461665"/>
          </a:xfrm>
          <a:prstGeom prst="rect">
            <a:avLst/>
          </a:prstGeom>
          <a:solidFill>
            <a:srgbClr val="FFFFFF">
              <a:lumMod val="85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l" defTabSz="7603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Q2 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あなたの勤務先では、リモートワーク・テレワークの課題はどのようなものがあると感じましたか？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3" name="図 112">
            <a:extLst>
              <a:ext uri="{FF2B5EF4-FFF2-40B4-BE49-F238E27FC236}">
                <a16:creationId xmlns:a16="http://schemas.microsoft.com/office/drawing/2014/main" id="{9594059C-330E-4368-903D-DE16EA48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652" y="3045964"/>
            <a:ext cx="4520862" cy="220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1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1492F-CBC8-4A1D-96B2-3CAFE6BF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テレワークでのツールの利用状況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B510523-BDBB-49DA-A1B1-3B84AE6C5DF3}"/>
              </a:ext>
            </a:extLst>
          </p:cNvPr>
          <p:cNvGrpSpPr/>
          <p:nvPr/>
        </p:nvGrpSpPr>
        <p:grpSpPr>
          <a:xfrm>
            <a:off x="288757" y="1276937"/>
            <a:ext cx="10727343" cy="1769985"/>
            <a:chOff x="288758" y="1484181"/>
            <a:chExt cx="9328484" cy="139819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FB749EC-8D56-4AB5-B9C0-2BEFBC68A8E8}"/>
                </a:ext>
              </a:extLst>
            </p:cNvPr>
            <p:cNvSpPr txBox="1"/>
            <p:nvPr/>
          </p:nvSpPr>
          <p:spPr>
            <a:xfrm>
              <a:off x="673768" y="1706645"/>
              <a:ext cx="8943474" cy="11757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0" rIns="0" anchor="ctr" anchorCtr="0">
              <a:noAutofit/>
            </a:bodyPr>
            <a:lstStyle/>
            <a:p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テレワークでチャットツールや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en-US" altLang="ja-JP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Redmine</a:t>
              </a:r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を使用していますか？</a:t>
              </a: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4A3A23E-5754-4F42-8180-2A49B78CC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58" y="1484181"/>
              <a:ext cx="793494" cy="1051618"/>
            </a:xfrm>
            <a:prstGeom prst="rect">
              <a:avLst/>
            </a:prstGeom>
          </p:spPr>
        </p:pic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2D9CB458-0A51-4DA3-A6BB-286E834C5F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4"/>
          <a:stretch/>
        </p:blipFill>
        <p:spPr>
          <a:xfrm>
            <a:off x="222389" y="3854234"/>
            <a:ext cx="3993574" cy="280764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B30A19C-7CFC-4552-B10E-49E714CFF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306" y="3496845"/>
            <a:ext cx="1682440" cy="43990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F4DC54-51C6-4C51-BA0E-ECB85C37D9E4}"/>
              </a:ext>
            </a:extLst>
          </p:cNvPr>
          <p:cNvSpPr txBox="1"/>
          <p:nvPr/>
        </p:nvSpPr>
        <p:spPr>
          <a:xfrm>
            <a:off x="4302865" y="3496845"/>
            <a:ext cx="6713235" cy="131812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pPr algn="l"/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％の方が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使用頂いている！！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9E334A-24D7-4A8B-855A-7F18631B4A5C}"/>
              </a:ext>
            </a:extLst>
          </p:cNvPr>
          <p:cNvSpPr txBox="1"/>
          <p:nvPr/>
        </p:nvSpPr>
        <p:spPr>
          <a:xfrm>
            <a:off x="4302865" y="4971804"/>
            <a:ext cx="6713235" cy="131812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チャットツールは、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Teams(54%)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Slack(33%)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が多い</a:t>
            </a:r>
          </a:p>
        </p:txBody>
      </p:sp>
    </p:spTree>
    <p:extLst>
      <p:ext uri="{BB962C8B-B14F-4D97-AF65-F5344CB8AC3E}">
        <p14:creationId xmlns:p14="http://schemas.microsoft.com/office/powerpoint/2010/main" val="169609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F46FB60-FA82-40F5-9801-6259E968776C}"/>
              </a:ext>
            </a:extLst>
          </p:cNvPr>
          <p:cNvGrpSpPr/>
          <p:nvPr/>
        </p:nvGrpSpPr>
        <p:grpSpPr>
          <a:xfrm>
            <a:off x="1431758" y="1270463"/>
            <a:ext cx="9328484" cy="1483881"/>
            <a:chOff x="288758" y="1442692"/>
            <a:chExt cx="9328484" cy="1483881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27826BC-3812-48A0-98FB-A0F070FC0F5F}"/>
                </a:ext>
              </a:extLst>
            </p:cNvPr>
            <p:cNvSpPr txBox="1"/>
            <p:nvPr/>
          </p:nvSpPr>
          <p:spPr>
            <a:xfrm>
              <a:off x="673768" y="1706645"/>
              <a:ext cx="8943474" cy="12199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540000" rIns="0" anchor="ctr" anchorCtr="0">
              <a:noAutofit/>
            </a:bodyPr>
            <a:lstStyle/>
            <a:p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チャットと</a:t>
              </a:r>
              <a:r>
                <a:rPr lang="en-US" altLang="ja-JP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Redmine</a:t>
              </a:r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は、上手く共存できていますか</a:t>
              </a:r>
              <a:r>
                <a:rPr lang="en-US" altLang="ja-JP" sz="3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?</a:t>
              </a:r>
              <a:endPara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5E3EFE2C-E48B-4C2E-8D7F-F2B64C08A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758" y="1442692"/>
              <a:ext cx="793494" cy="1051618"/>
            </a:xfrm>
            <a:prstGeom prst="rect">
              <a:avLst/>
            </a:prstGeom>
          </p:spPr>
        </p:pic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D7B80FED-B7B2-4FFB-BA8B-623692BD68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15" r="24168" b="2336"/>
          <a:stretch/>
        </p:blipFill>
        <p:spPr>
          <a:xfrm>
            <a:off x="1751961" y="3427045"/>
            <a:ext cx="2591946" cy="282317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18CE255-4589-4438-920E-D371F71879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4236" y="5902719"/>
            <a:ext cx="1329043" cy="34750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F6FFF7-3352-4E80-8010-FB31408462DE}"/>
              </a:ext>
            </a:extLst>
          </p:cNvPr>
          <p:cNvSpPr txBox="1"/>
          <p:nvPr/>
        </p:nvSpPr>
        <p:spPr>
          <a:xfrm>
            <a:off x="4343907" y="3079257"/>
            <a:ext cx="6398262" cy="87630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上手くいっている方が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70%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4C48A206-D696-4025-8117-ECA251ACF5A7}"/>
              </a:ext>
            </a:extLst>
          </p:cNvPr>
          <p:cNvSpPr/>
          <p:nvPr/>
        </p:nvSpPr>
        <p:spPr>
          <a:xfrm>
            <a:off x="4394201" y="4108182"/>
            <a:ext cx="2088743" cy="819630"/>
          </a:xfrm>
          <a:prstGeom prst="wedgeRoundRectCallout">
            <a:avLst>
              <a:gd name="adj1" fmla="val -19148"/>
              <a:gd name="adj2" fmla="val 26268"/>
              <a:gd name="adj3" fmla="val 166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チャットは会話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はタスク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311CAA11-DDBE-43BE-89C8-0AA8BB9FC2D2}"/>
              </a:ext>
            </a:extLst>
          </p:cNvPr>
          <p:cNvSpPr/>
          <p:nvPr/>
        </p:nvSpPr>
        <p:spPr>
          <a:xfrm>
            <a:off x="6591293" y="4108182"/>
            <a:ext cx="1852393" cy="819630"/>
          </a:xfrm>
          <a:prstGeom prst="wedgeRoundRectCallout">
            <a:avLst>
              <a:gd name="adj1" fmla="val -19148"/>
              <a:gd name="adj2" fmla="val 26268"/>
              <a:gd name="adj3" fmla="val 166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チャットは連絡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は課題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C7F646FC-4249-4F67-A9FF-ED1B3C9067AF}"/>
              </a:ext>
            </a:extLst>
          </p:cNvPr>
          <p:cNvSpPr/>
          <p:nvPr/>
        </p:nvSpPr>
        <p:spPr>
          <a:xfrm>
            <a:off x="4826000" y="5083089"/>
            <a:ext cx="2882900" cy="819630"/>
          </a:xfrm>
          <a:prstGeom prst="wedgeRoundRectCallout">
            <a:avLst>
              <a:gd name="adj1" fmla="val -19148"/>
              <a:gd name="adj2" fmla="val 26268"/>
              <a:gd name="adj3" fmla="val 166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チャットはすぐ終わるもの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は問題管理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E6ADCB63-44B5-4B18-813D-FCD2D4A96AC5}"/>
              </a:ext>
            </a:extLst>
          </p:cNvPr>
          <p:cNvSpPr/>
          <p:nvPr/>
        </p:nvSpPr>
        <p:spPr>
          <a:xfrm>
            <a:off x="7859269" y="5083089"/>
            <a:ext cx="2882900" cy="819630"/>
          </a:xfrm>
          <a:prstGeom prst="wedgeRoundRectCallout">
            <a:avLst>
              <a:gd name="adj1" fmla="val -19148"/>
              <a:gd name="adj2" fmla="val 26268"/>
              <a:gd name="adj3" fmla="val 166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チャットは調整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はまとめる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FC29BC65-A8BF-4F24-8087-7A61500FE21E}"/>
              </a:ext>
            </a:extLst>
          </p:cNvPr>
          <p:cNvSpPr/>
          <p:nvPr/>
        </p:nvSpPr>
        <p:spPr>
          <a:xfrm>
            <a:off x="8523002" y="4125987"/>
            <a:ext cx="2237241" cy="819630"/>
          </a:xfrm>
          <a:prstGeom prst="wedgeRoundRectCallout">
            <a:avLst>
              <a:gd name="adj1" fmla="val -19148"/>
              <a:gd name="adj2" fmla="val 26268"/>
              <a:gd name="adj3" fmla="val 16667"/>
            </a:avLst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チャットは相談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は決定事項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A21322A3-C3C3-4AC1-987E-74138C24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共存状況について</a:t>
            </a:r>
          </a:p>
        </p:txBody>
      </p:sp>
    </p:spTree>
    <p:extLst>
      <p:ext uri="{BB962C8B-B14F-4D97-AF65-F5344CB8AC3E}">
        <p14:creationId xmlns:p14="http://schemas.microsoft.com/office/powerpoint/2010/main" val="46309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07A002E-D17B-41AD-BB6E-CB6E274B405E}"/>
              </a:ext>
            </a:extLst>
          </p:cNvPr>
          <p:cNvGrpSpPr/>
          <p:nvPr/>
        </p:nvGrpSpPr>
        <p:grpSpPr>
          <a:xfrm>
            <a:off x="1440408" y="1272678"/>
            <a:ext cx="9302416" cy="1283519"/>
            <a:chOff x="314826" y="1433567"/>
            <a:chExt cx="9302416" cy="1283519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27826BC-3812-48A0-98FB-A0F070FC0F5F}"/>
                </a:ext>
              </a:extLst>
            </p:cNvPr>
            <p:cNvSpPr txBox="1"/>
            <p:nvPr/>
          </p:nvSpPr>
          <p:spPr>
            <a:xfrm>
              <a:off x="673768" y="1706645"/>
              <a:ext cx="8943474" cy="1010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792000" rIns="0" anchor="ctr" anchorCtr="0">
              <a:noAutofit/>
            </a:bodyPr>
            <a:lstStyle/>
            <a:p>
              <a:r>
                <a:rPr lang="ja-JP" altLang="en-US" sz="4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うまく共存できるポイントは何か？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07102AD-F10F-46D6-A724-3ADCA13FB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4826" y="1433567"/>
              <a:ext cx="793494" cy="1051618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C8752D15-3D7C-4B5D-8B88-85BE5D7E6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661" y="3620018"/>
            <a:ext cx="2665572" cy="223374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91FDE94-26AA-4860-B869-299739F495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2405" y="3506329"/>
            <a:ext cx="1329043" cy="34750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54BA96-3842-46D5-8A40-F31EB3658616}"/>
              </a:ext>
            </a:extLst>
          </p:cNvPr>
          <p:cNvSpPr txBox="1"/>
          <p:nvPr/>
        </p:nvSpPr>
        <p:spPr>
          <a:xfrm>
            <a:off x="4343907" y="3079257"/>
            <a:ext cx="6398262" cy="124600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pPr algn="l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・チャットは流れてしまうもの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・通知など気付かせるもの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9EA7FE-B063-4E80-AFA7-7EBE75A5B3B9}"/>
              </a:ext>
            </a:extLst>
          </p:cNvPr>
          <p:cNvSpPr txBox="1"/>
          <p:nvPr/>
        </p:nvSpPr>
        <p:spPr>
          <a:xfrm>
            <a:off x="4343907" y="4712111"/>
            <a:ext cx="6398262" cy="1122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pPr algn="l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・決定事項は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Redmine</a:t>
            </a:r>
          </a:p>
          <a:p>
            <a:pPr algn="l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・その後も続くようなタスク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84291DF-9637-4E74-8434-08276E75F60F}"/>
              </a:ext>
            </a:extLst>
          </p:cNvPr>
          <p:cNvGrpSpPr/>
          <p:nvPr/>
        </p:nvGrpSpPr>
        <p:grpSpPr>
          <a:xfrm>
            <a:off x="8984495" y="5765883"/>
            <a:ext cx="1757674" cy="347852"/>
            <a:chOff x="4219575" y="2437791"/>
            <a:chExt cx="1466850" cy="347852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16B697AA-60E7-461B-87F3-008D81E0B5CB}"/>
                </a:ext>
              </a:extLst>
            </p:cNvPr>
            <p:cNvSpPr/>
            <p:nvPr/>
          </p:nvSpPr>
          <p:spPr>
            <a:xfrm>
              <a:off x="4219575" y="2437791"/>
              <a:ext cx="1466850" cy="347852"/>
            </a:xfrm>
            <a:prstGeom prst="roundRect">
              <a:avLst>
                <a:gd name="adj" fmla="val 42343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D952C129-8768-4AF4-BF8B-76CB466FC5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70" t="13352" r="20500" b="33916"/>
            <a:stretch/>
          </p:blipFill>
          <p:spPr>
            <a:xfrm>
              <a:off x="4333493" y="2488591"/>
              <a:ext cx="1249610" cy="269391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3418933F-6B9E-4A4F-8AE2-5523309B81AF}"/>
              </a:ext>
            </a:extLst>
          </p:cNvPr>
          <p:cNvGrpSpPr/>
          <p:nvPr/>
        </p:nvGrpSpPr>
        <p:grpSpPr>
          <a:xfrm>
            <a:off x="8926235" y="4130186"/>
            <a:ext cx="1757674" cy="350024"/>
            <a:chOff x="7162060" y="2410166"/>
            <a:chExt cx="1757674" cy="350024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648DE214-F984-47B8-8C7B-07E0C3820709}"/>
                </a:ext>
              </a:extLst>
            </p:cNvPr>
            <p:cNvSpPr/>
            <p:nvPr/>
          </p:nvSpPr>
          <p:spPr>
            <a:xfrm>
              <a:off x="7162060" y="2412338"/>
              <a:ext cx="1757674" cy="347852"/>
            </a:xfrm>
            <a:prstGeom prst="roundRect">
              <a:avLst>
                <a:gd name="adj" fmla="val 42343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4BF48A3-6087-49DE-B686-40B221A8CC55}"/>
                </a:ext>
              </a:extLst>
            </p:cNvPr>
            <p:cNvSpPr txBox="1"/>
            <p:nvPr/>
          </p:nvSpPr>
          <p:spPr>
            <a:xfrm>
              <a:off x="7271720" y="2410166"/>
              <a:ext cx="1551893" cy="230384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r>
                <a:rPr lang="en-US" altLang="ja-JP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Chat tool</a:t>
              </a:r>
              <a:endParaRPr lang="ja-JP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C2D6EF59-6518-4D79-8CFF-77268E53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共存のポイント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214572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C1DAD5F-879E-4E7E-A095-54B2D51F74AE}"/>
              </a:ext>
            </a:extLst>
          </p:cNvPr>
          <p:cNvGrpSpPr/>
          <p:nvPr/>
        </p:nvGrpSpPr>
        <p:grpSpPr>
          <a:xfrm>
            <a:off x="1431758" y="1275033"/>
            <a:ext cx="9328484" cy="1194891"/>
            <a:chOff x="288758" y="1447680"/>
            <a:chExt cx="9328484" cy="1194891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27826BC-3812-48A0-98FB-A0F070FC0F5F}"/>
                </a:ext>
              </a:extLst>
            </p:cNvPr>
            <p:cNvSpPr txBox="1"/>
            <p:nvPr/>
          </p:nvSpPr>
          <p:spPr>
            <a:xfrm>
              <a:off x="673768" y="1706645"/>
              <a:ext cx="8943474" cy="9359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792000" rIns="0" anchor="ctr" anchorCtr="0">
              <a:noAutofit/>
            </a:bodyPr>
            <a:lstStyle/>
            <a:p>
              <a:r>
                <a:rPr lang="ja-JP" altLang="en-US" sz="4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会議の在り方について</a:t>
              </a: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C72917ED-6091-4D3E-96F9-D008399DE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758" y="1447680"/>
              <a:ext cx="804225" cy="1065840"/>
            </a:xfrm>
            <a:prstGeom prst="rect">
              <a:avLst/>
            </a:prstGeom>
          </p:spPr>
        </p:pic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BEE6122E-D70A-492B-A699-2AF191F26D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06" r="4424" b="5446"/>
          <a:stretch/>
        </p:blipFill>
        <p:spPr>
          <a:xfrm>
            <a:off x="1431758" y="3510093"/>
            <a:ext cx="3058524" cy="24385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7D4D358-94A0-4C64-89EE-FA1BC175E1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462" y="3639144"/>
            <a:ext cx="1329043" cy="347502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EF26613-0CE0-4EE2-96E1-89E0F6883454}"/>
              </a:ext>
            </a:extLst>
          </p:cNvPr>
          <p:cNvGrpSpPr/>
          <p:nvPr/>
        </p:nvGrpSpPr>
        <p:grpSpPr>
          <a:xfrm>
            <a:off x="5076371" y="3236734"/>
            <a:ext cx="5683872" cy="1273873"/>
            <a:chOff x="3933371" y="3236733"/>
            <a:chExt cx="5683872" cy="1273873"/>
          </a:xfrm>
          <a:solidFill>
            <a:srgbClr val="FFC000"/>
          </a:solidFill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2D99478-0B1E-4288-8380-CFD409E845B8}"/>
                </a:ext>
              </a:extLst>
            </p:cNvPr>
            <p:cNvSpPr txBox="1"/>
            <p:nvPr/>
          </p:nvSpPr>
          <p:spPr>
            <a:xfrm>
              <a:off x="3933371" y="3236733"/>
              <a:ext cx="5683872" cy="1273873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540000" rIns="0" anchor="ctr" anchorCtr="0">
              <a:noAutofit/>
            </a:bodyPr>
            <a:lstStyle/>
            <a:p>
              <a:pPr algn="l"/>
              <a:endPara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519AD5F-EC76-434A-9D52-874EFF69FD65}"/>
                </a:ext>
              </a:extLst>
            </p:cNvPr>
            <p:cNvSpPr txBox="1"/>
            <p:nvPr/>
          </p:nvSpPr>
          <p:spPr>
            <a:xfrm>
              <a:off x="3933371" y="3310277"/>
              <a:ext cx="3262432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・無駄な会議が多い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l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・会議が長い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l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・発言しない人が多い</a:t>
              </a:r>
            </a:p>
          </p:txBody>
        </p:sp>
      </p:grp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D61B05A-4858-417E-B9B9-96804B020823}"/>
              </a:ext>
            </a:extLst>
          </p:cNvPr>
          <p:cNvSpPr/>
          <p:nvPr/>
        </p:nvSpPr>
        <p:spPr>
          <a:xfrm>
            <a:off x="6220136" y="4546102"/>
            <a:ext cx="3396343" cy="406400"/>
          </a:xfrm>
          <a:prstGeom prst="down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4AE848-0518-481E-AC3A-850E9E53052A}"/>
              </a:ext>
            </a:extLst>
          </p:cNvPr>
          <p:cNvSpPr txBox="1"/>
          <p:nvPr/>
        </p:nvSpPr>
        <p:spPr>
          <a:xfrm>
            <a:off x="5076370" y="4987999"/>
            <a:ext cx="5683872" cy="1122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BE4BAF7-0767-4E57-96FB-233E40724666}"/>
              </a:ext>
            </a:extLst>
          </p:cNvPr>
          <p:cNvSpPr txBox="1"/>
          <p:nvPr/>
        </p:nvSpPr>
        <p:spPr>
          <a:xfrm>
            <a:off x="5075115" y="5022662"/>
            <a:ext cx="5416868" cy="120032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・事前に発言する事をチケットに書く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・発言しない人は、会議に参加しない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・次の会議に向けてチケットを切る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2D52C1D0-474A-40A7-9E56-B10D1278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テレワークでの会議の在り方とは</a:t>
            </a:r>
          </a:p>
        </p:txBody>
      </p:sp>
    </p:spTree>
    <p:extLst>
      <p:ext uri="{BB962C8B-B14F-4D97-AF65-F5344CB8AC3E}">
        <p14:creationId xmlns:p14="http://schemas.microsoft.com/office/powerpoint/2010/main" val="96183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C1DAD5F-879E-4E7E-A095-54B2D51F74AE}"/>
              </a:ext>
            </a:extLst>
          </p:cNvPr>
          <p:cNvGrpSpPr/>
          <p:nvPr/>
        </p:nvGrpSpPr>
        <p:grpSpPr>
          <a:xfrm>
            <a:off x="1431758" y="1275033"/>
            <a:ext cx="9328484" cy="1324805"/>
            <a:chOff x="288758" y="1447680"/>
            <a:chExt cx="9328484" cy="1324805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27826BC-3812-48A0-98FB-A0F070FC0F5F}"/>
                </a:ext>
              </a:extLst>
            </p:cNvPr>
            <p:cNvSpPr txBox="1"/>
            <p:nvPr/>
          </p:nvSpPr>
          <p:spPr>
            <a:xfrm>
              <a:off x="673768" y="1706645"/>
              <a:ext cx="8943474" cy="10658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792000" rIns="0" anchor="ctr" anchorCtr="0">
              <a:noAutofit/>
            </a:bodyPr>
            <a:lstStyle/>
            <a:p>
              <a:r>
                <a:rPr lang="ja-JP" altLang="en-US" sz="4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今後、メールはどうなるのか</a:t>
              </a:r>
              <a:r>
                <a:rPr lang="en-US" altLang="ja-JP" sz="4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?!</a:t>
              </a:r>
              <a:endPara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C72917ED-6091-4D3E-96F9-D008399DE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758" y="1447680"/>
              <a:ext cx="804225" cy="1065840"/>
            </a:xfrm>
            <a:prstGeom prst="rect">
              <a:avLst/>
            </a:prstGeom>
          </p:spPr>
        </p:pic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BEE6122E-D70A-492B-A699-2AF191F26D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06" r="4424" b="5446"/>
          <a:stretch/>
        </p:blipFill>
        <p:spPr>
          <a:xfrm>
            <a:off x="1431758" y="3510093"/>
            <a:ext cx="3058524" cy="243858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7D4D358-94A0-4C64-89EE-FA1BC175E1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462" y="3639144"/>
            <a:ext cx="1329043" cy="347502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EF26613-0CE0-4EE2-96E1-89E0F6883454}"/>
              </a:ext>
            </a:extLst>
          </p:cNvPr>
          <p:cNvGrpSpPr/>
          <p:nvPr/>
        </p:nvGrpSpPr>
        <p:grpSpPr>
          <a:xfrm>
            <a:off x="5076371" y="3236734"/>
            <a:ext cx="5683872" cy="1273873"/>
            <a:chOff x="3933371" y="3236733"/>
            <a:chExt cx="5683872" cy="1273873"/>
          </a:xfrm>
          <a:solidFill>
            <a:srgbClr val="FFC000"/>
          </a:solidFill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2D99478-0B1E-4288-8380-CFD409E845B8}"/>
                </a:ext>
              </a:extLst>
            </p:cNvPr>
            <p:cNvSpPr txBox="1"/>
            <p:nvPr/>
          </p:nvSpPr>
          <p:spPr>
            <a:xfrm>
              <a:off x="3933371" y="3236733"/>
              <a:ext cx="5683872" cy="1273873"/>
            </a:xfrm>
            <a:prstGeom prst="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540000" rIns="0" anchor="ctr" anchorCtr="0">
              <a:noAutofit/>
            </a:bodyPr>
            <a:lstStyle/>
            <a:p>
              <a:pPr algn="l"/>
              <a:endPara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519AD5F-EC76-434A-9D52-874EFF69FD65}"/>
                </a:ext>
              </a:extLst>
            </p:cNvPr>
            <p:cNvSpPr txBox="1"/>
            <p:nvPr/>
          </p:nvSpPr>
          <p:spPr>
            <a:xfrm>
              <a:off x="3933371" y="3310277"/>
              <a:ext cx="5406160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フェイス 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to 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フェイス：電話や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zoom</a:t>
              </a:r>
            </a:p>
            <a:p>
              <a:pPr algn="l">
                <a:tabLst>
                  <a:tab pos="2960688" algn="l"/>
                </a:tabLst>
              </a:pP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リアルタイム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	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：チャット</a:t>
              </a:r>
              <a:endPara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l" defTabSz="179388">
                <a:tabLst>
                  <a:tab pos="2960688" algn="l"/>
                </a:tabLst>
              </a:pP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情報ストック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	</a:t>
              </a:r>
              <a:r>
                <a:rPr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Redmine</a:t>
              </a:r>
              <a:endPara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D61B05A-4858-417E-B9B9-96804B020823}"/>
              </a:ext>
            </a:extLst>
          </p:cNvPr>
          <p:cNvSpPr/>
          <p:nvPr/>
        </p:nvSpPr>
        <p:spPr>
          <a:xfrm>
            <a:off x="6220136" y="4546102"/>
            <a:ext cx="3396343" cy="406400"/>
          </a:xfrm>
          <a:prstGeom prst="downArrow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4AE848-0518-481E-AC3A-850E9E53052A}"/>
              </a:ext>
            </a:extLst>
          </p:cNvPr>
          <p:cNvSpPr txBox="1"/>
          <p:nvPr/>
        </p:nvSpPr>
        <p:spPr>
          <a:xfrm>
            <a:off x="5076370" y="4987999"/>
            <a:ext cx="5683872" cy="11226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540000" rIns="0" anchor="ctr" anchorCtr="0">
            <a:noAutofit/>
          </a:bodyPr>
          <a:lstStyle/>
          <a:p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BE4BAF7-0767-4E57-96FB-233E40724666}"/>
              </a:ext>
            </a:extLst>
          </p:cNvPr>
          <p:cNvSpPr txBox="1"/>
          <p:nvPr/>
        </p:nvSpPr>
        <p:spPr>
          <a:xfrm>
            <a:off x="5076371" y="5340069"/>
            <a:ext cx="5409173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：社外との連携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2D52C1D0-474A-40A7-9E56-B10D1278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0" y="152400"/>
            <a:ext cx="10995830" cy="685800"/>
          </a:xfrm>
        </p:spPr>
        <p:txBody>
          <a:bodyPr/>
          <a:lstStyle/>
          <a:p>
            <a:pPr algn="l"/>
            <a:r>
              <a:rPr lang="ja-JP" altLang="en-US" dirty="0"/>
              <a:t>テレワークでのメールはどうなるのか。</a:t>
            </a:r>
          </a:p>
        </p:txBody>
      </p:sp>
    </p:spTree>
    <p:extLst>
      <p:ext uri="{BB962C8B-B14F-4D97-AF65-F5344CB8AC3E}">
        <p14:creationId xmlns:p14="http://schemas.microsoft.com/office/powerpoint/2010/main" val="291950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BEAAF223-315A-47B1-A4F3-CF974E41C2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78" y="3975061"/>
            <a:ext cx="2538444" cy="2544620"/>
          </a:xfrm>
          <a:prstGeom prst="rect">
            <a:avLst/>
          </a:prstGeom>
        </p:spPr>
      </p:pic>
      <p:sp>
        <p:nvSpPr>
          <p:cNvPr id="7" name="タイトル 5">
            <a:extLst>
              <a:ext uri="{FF2B5EF4-FFF2-40B4-BE49-F238E27FC236}">
                <a16:creationId xmlns:a16="http://schemas.microsoft.com/office/drawing/2014/main" id="{BA15F8E6-F899-4FBF-9A74-151BCEA55F93}"/>
              </a:ext>
            </a:extLst>
          </p:cNvPr>
          <p:cNvSpPr txBox="1">
            <a:spLocks/>
          </p:cNvSpPr>
          <p:nvPr/>
        </p:nvSpPr>
        <p:spPr>
          <a:xfrm>
            <a:off x="1803400" y="787400"/>
            <a:ext cx="8420100" cy="26416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5850" kern="0" dirty="0"/>
              <a:t>それでは</a:t>
            </a:r>
          </a:p>
          <a:p>
            <a:r>
              <a:rPr lang="ja-JP" altLang="en-US" sz="5850" kern="0" dirty="0"/>
              <a:t> また次回お会いしましょう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181080456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3255</TotalTime>
  <Words>611</Words>
  <Application>Microsoft Office PowerPoint</Application>
  <PresentationFormat>ワイド画面</PresentationFormat>
  <Paragraphs>86</Paragraphs>
  <Slides>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Meiryo UI</vt:lpstr>
      <vt:lpstr>メイリオ</vt:lpstr>
      <vt:lpstr>Arial</vt:lpstr>
      <vt:lpstr>Arial Black</vt:lpstr>
      <vt:lpstr>Calibri</vt:lpstr>
      <vt:lpstr>Times New Roman</vt:lpstr>
      <vt:lpstr>標準デザイン</vt:lpstr>
      <vt:lpstr>テレワークにおけるRedmineとチャットを含む 業務の進め方について</vt:lpstr>
      <vt:lpstr>はじめに</vt:lpstr>
      <vt:lpstr>テレワークの状況</vt:lpstr>
      <vt:lpstr>テレワークでのツールの利用状況</vt:lpstr>
      <vt:lpstr>共存状況について</vt:lpstr>
      <vt:lpstr>共存のポイント</vt:lpstr>
      <vt:lpstr>テレワークでの会議の在り方とは</vt:lpstr>
      <vt:lpstr>テレワークでのメールはどうなるのか。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休憩中のページ</dc:title>
  <dc:creator>浩行 岩崎</dc:creator>
  <cp:lastModifiedBy>浩行 岩崎</cp:lastModifiedBy>
  <cp:revision>11</cp:revision>
  <dcterms:created xsi:type="dcterms:W3CDTF">2020-11-09T06:21:40Z</dcterms:created>
  <dcterms:modified xsi:type="dcterms:W3CDTF">2020-11-13T05:51:24Z</dcterms:modified>
</cp:coreProperties>
</file>