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5487" r:id="rId1"/>
  </p:sldMasterIdLst>
  <p:notesMasterIdLst>
    <p:notesMasterId r:id="rId16"/>
  </p:notesMasterIdLst>
  <p:handoutMasterIdLst>
    <p:handoutMasterId r:id="rId17"/>
  </p:handoutMasterIdLst>
  <p:sldIdLst>
    <p:sldId id="256" r:id="rId2"/>
    <p:sldId id="378" r:id="rId3"/>
    <p:sldId id="480" r:id="rId4"/>
    <p:sldId id="471" r:id="rId5"/>
    <p:sldId id="475" r:id="rId6"/>
    <p:sldId id="476" r:id="rId7"/>
    <p:sldId id="472" r:id="rId8"/>
    <p:sldId id="477" r:id="rId9"/>
    <p:sldId id="478" r:id="rId10"/>
    <p:sldId id="470" r:id="rId11"/>
    <p:sldId id="479" r:id="rId12"/>
    <p:sldId id="473" r:id="rId13"/>
    <p:sldId id="474" r:id="rId14"/>
    <p:sldId id="395" r:id="rId15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3200" kern="1200">
        <a:solidFill>
          <a:schemeClr val="tx2"/>
        </a:solidFill>
        <a:latin typeface="ＭＳ ゴシック" pitchFamily="49" charset="-128"/>
        <a:ea typeface="ＭＳ ゴシック" pitchFamily="49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200" kern="1200">
        <a:solidFill>
          <a:schemeClr val="tx2"/>
        </a:solidFill>
        <a:latin typeface="ＭＳ ゴシック" pitchFamily="49" charset="-128"/>
        <a:ea typeface="ＭＳ ゴシック" pitchFamily="49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200" kern="1200">
        <a:solidFill>
          <a:schemeClr val="tx2"/>
        </a:solidFill>
        <a:latin typeface="ＭＳ ゴシック" pitchFamily="49" charset="-128"/>
        <a:ea typeface="ＭＳ ゴシック" pitchFamily="49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200" kern="1200">
        <a:solidFill>
          <a:schemeClr val="tx2"/>
        </a:solidFill>
        <a:latin typeface="ＭＳ ゴシック" pitchFamily="49" charset="-128"/>
        <a:ea typeface="ＭＳ ゴシック" pitchFamily="49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200" kern="1200">
        <a:solidFill>
          <a:schemeClr val="tx2"/>
        </a:solidFill>
        <a:latin typeface="ＭＳ ゴシック" pitchFamily="49" charset="-128"/>
        <a:ea typeface="ＭＳ ゴシック" pitchFamily="49" charset="-128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2"/>
        </a:solidFill>
        <a:latin typeface="ＭＳ ゴシック" pitchFamily="49" charset="-128"/>
        <a:ea typeface="ＭＳ ゴシック" pitchFamily="49" charset="-128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2"/>
        </a:solidFill>
        <a:latin typeface="ＭＳ ゴシック" pitchFamily="49" charset="-128"/>
        <a:ea typeface="ＭＳ ゴシック" pitchFamily="49" charset="-128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2"/>
        </a:solidFill>
        <a:latin typeface="ＭＳ ゴシック" pitchFamily="49" charset="-128"/>
        <a:ea typeface="ＭＳ ゴシック" pitchFamily="49" charset="-128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2"/>
        </a:solidFill>
        <a:latin typeface="ＭＳ ゴシック" pitchFamily="49" charset="-128"/>
        <a:ea typeface="ＭＳ ゴシック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裕 大和田" initials="裕大" lastIdx="1" clrIdx="0">
    <p:extLst>
      <p:ext uri="{19B8F6BF-5375-455C-9EA6-DF929625EA0E}">
        <p15:presenceInfo xmlns:p15="http://schemas.microsoft.com/office/powerpoint/2012/main" userId="088f59f8c2c3b0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ECA"/>
    <a:srgbClr val="9FFA26"/>
    <a:srgbClr val="CC0066"/>
    <a:srgbClr val="FF3300"/>
    <a:srgbClr val="339966"/>
    <a:srgbClr val="FF0000"/>
    <a:srgbClr val="990099"/>
    <a:srgbClr val="FFFF99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1" autoAdjust="0"/>
    <p:restoredTop sz="94640" autoAdjust="0"/>
  </p:normalViewPr>
  <p:slideViewPr>
    <p:cSldViewPr snapToGrid="0">
      <p:cViewPr varScale="1">
        <p:scale>
          <a:sx n="73" d="100"/>
          <a:sy n="73" d="100"/>
        </p:scale>
        <p:origin x="23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-2256" y="-114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5763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9" tIns="48158" rIns="96319" bIns="48158" numCol="1" anchor="t" anchorCtr="0" compatLnSpc="1">
            <a:prstTxWarp prst="textNoShape">
              <a:avLst/>
            </a:prstTxWarp>
          </a:bodyPr>
          <a:lstStyle>
            <a:lvl1pPr algn="l" defTabSz="963661">
              <a:defRPr sz="13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25" y="0"/>
            <a:ext cx="3008313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9" tIns="48158" rIns="96319" bIns="48158" numCol="1" anchor="t" anchorCtr="0" compatLnSpc="1">
            <a:prstTxWarp prst="textNoShape">
              <a:avLst/>
            </a:prstTxWarp>
          </a:bodyPr>
          <a:lstStyle>
            <a:lvl1pPr algn="r" defTabSz="963661">
              <a:defRPr sz="13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2613"/>
            <a:ext cx="2925763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9" tIns="48158" rIns="96319" bIns="48158" numCol="1" anchor="b" anchorCtr="0" compatLnSpc="1">
            <a:prstTxWarp prst="textNoShape">
              <a:avLst/>
            </a:prstTxWarp>
          </a:bodyPr>
          <a:lstStyle>
            <a:lvl1pPr algn="l" defTabSz="963661">
              <a:defRPr sz="13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25" y="9472613"/>
            <a:ext cx="3008313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9" tIns="48158" rIns="96319" bIns="48158" numCol="1" anchor="b" anchorCtr="0" compatLnSpc="1">
            <a:prstTxWarp prst="textNoShape">
              <a:avLst/>
            </a:prstTxWarp>
          </a:bodyPr>
          <a:lstStyle>
            <a:lvl1pPr algn="r" defTabSz="963661">
              <a:defRPr sz="13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68F6F4C4-207B-4B56-8E68-3B78CE0E06B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2216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9" tIns="48158" rIns="96319" bIns="48158" numCol="1" anchor="t" anchorCtr="0" compatLnSpc="1">
            <a:prstTxWarp prst="textNoShape">
              <a:avLst/>
            </a:prstTxWarp>
          </a:bodyPr>
          <a:lstStyle>
            <a:lvl1pPr algn="l" defTabSz="963661">
              <a:defRPr sz="13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9" tIns="48158" rIns="96319" bIns="48158" numCol="1" anchor="t" anchorCtr="0" compatLnSpc="1">
            <a:prstTxWarp prst="textNoShape">
              <a:avLst/>
            </a:prstTxWarp>
          </a:bodyPr>
          <a:lstStyle>
            <a:lvl1pPr algn="r" defTabSz="963661">
              <a:defRPr sz="13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3638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625" y="4721225"/>
            <a:ext cx="544195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9" tIns="48158" rIns="96319" bIns="481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9" tIns="48158" rIns="96319" bIns="48158" numCol="1" anchor="b" anchorCtr="0" compatLnSpc="1">
            <a:prstTxWarp prst="textNoShape">
              <a:avLst/>
            </a:prstTxWarp>
          </a:bodyPr>
          <a:lstStyle>
            <a:lvl1pPr algn="l" defTabSz="963661">
              <a:defRPr sz="13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19" tIns="48158" rIns="96319" bIns="48158" numCol="1" anchor="b" anchorCtr="0" compatLnSpc="1">
            <a:prstTxWarp prst="textNoShape">
              <a:avLst/>
            </a:prstTxWarp>
          </a:bodyPr>
          <a:lstStyle>
            <a:lvl1pPr algn="r" defTabSz="963661">
              <a:defRPr sz="13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1B900C8A-5E86-4EAA-9816-AB306904DC0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39428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dirty="0">
              <a:latin typeface="Arial" pitchFamily="34" charset="0"/>
            </a:endParaRPr>
          </a:p>
        </p:txBody>
      </p:sp>
      <p:sp>
        <p:nvSpPr>
          <p:cNvPr id="88068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 eaLnBrk="0" hangingPunct="0">
              <a:defRPr kumimoji="1" sz="320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</a:defRPr>
            </a:lvl1pPr>
            <a:lvl2pPr marL="742950" indent="-285750" defTabSz="963613" eaLnBrk="0" hangingPunct="0">
              <a:defRPr kumimoji="1" sz="320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</a:defRPr>
            </a:lvl2pPr>
            <a:lvl3pPr marL="1143000" indent="-228600" defTabSz="963613" eaLnBrk="0" hangingPunct="0">
              <a:defRPr kumimoji="1" sz="320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</a:defRPr>
            </a:lvl3pPr>
            <a:lvl4pPr marL="1600200" indent="-228600" defTabSz="963613" eaLnBrk="0" hangingPunct="0">
              <a:defRPr kumimoji="1" sz="320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</a:defRPr>
            </a:lvl4pPr>
            <a:lvl5pPr marL="2057400" indent="-228600" defTabSz="963613" eaLnBrk="0" hangingPunct="0">
              <a:defRPr kumimoji="1" sz="320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</a:defRPr>
            </a:lvl9pPr>
          </a:lstStyle>
          <a:p>
            <a:pPr eaLnBrk="1" hangingPunct="1"/>
            <a:fld id="{683A3BAB-E27B-4C55-A734-A96BE1DE4BA7}" type="slidenum">
              <a:rPr lang="en-US" altLang="ja-JP" sz="1300" smtClean="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rPr>
              <a:pPr eaLnBrk="1" hangingPunct="1"/>
              <a:t>1</a:t>
            </a:fld>
            <a:endParaRPr lang="en-US" altLang="ja-JP" sz="1300" dirty="0">
              <a:solidFill>
                <a:schemeClr val="tx1"/>
              </a:solidFill>
              <a:latin typeface="Arial" pitchFamily="34" charset="0"/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dirty="0">
              <a:latin typeface="Arial" pitchFamily="34" charset="0"/>
            </a:endParaRPr>
          </a:p>
        </p:txBody>
      </p:sp>
      <p:sp>
        <p:nvSpPr>
          <p:cNvPr id="88068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 eaLnBrk="0" hangingPunct="0">
              <a:defRPr kumimoji="1" sz="320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</a:defRPr>
            </a:lvl1pPr>
            <a:lvl2pPr marL="742950" indent="-285750" defTabSz="963613" eaLnBrk="0" hangingPunct="0">
              <a:defRPr kumimoji="1" sz="320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</a:defRPr>
            </a:lvl2pPr>
            <a:lvl3pPr marL="1143000" indent="-228600" defTabSz="963613" eaLnBrk="0" hangingPunct="0">
              <a:defRPr kumimoji="1" sz="320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</a:defRPr>
            </a:lvl3pPr>
            <a:lvl4pPr marL="1600200" indent="-228600" defTabSz="963613" eaLnBrk="0" hangingPunct="0">
              <a:defRPr kumimoji="1" sz="320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</a:defRPr>
            </a:lvl4pPr>
            <a:lvl5pPr marL="2057400" indent="-228600" defTabSz="963613" eaLnBrk="0" hangingPunct="0">
              <a:defRPr kumimoji="1" sz="320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</a:defRPr>
            </a:lvl9pPr>
          </a:lstStyle>
          <a:p>
            <a:pPr eaLnBrk="1" hangingPunct="1"/>
            <a:fld id="{683A3BAB-E27B-4C55-A734-A96BE1DE4BA7}" type="slidenum">
              <a:rPr lang="en-US" altLang="ja-JP" sz="1300" smtClean="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rPr>
              <a:pPr eaLnBrk="1" hangingPunct="1"/>
              <a:t>2</a:t>
            </a:fld>
            <a:endParaRPr lang="en-US" altLang="ja-JP" sz="1300" dirty="0">
              <a:solidFill>
                <a:schemeClr val="tx1"/>
              </a:solidFill>
              <a:latin typeface="Arial" pitchFamily="34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2033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dirty="0">
              <a:latin typeface="Arial" pitchFamily="34" charset="0"/>
            </a:endParaRPr>
          </a:p>
        </p:txBody>
      </p:sp>
      <p:sp>
        <p:nvSpPr>
          <p:cNvPr id="12800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 eaLnBrk="0" hangingPunct="0">
              <a:defRPr kumimoji="1" sz="320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</a:defRPr>
            </a:lvl1pPr>
            <a:lvl2pPr marL="742950" indent="-285750" defTabSz="963613" eaLnBrk="0" hangingPunct="0">
              <a:defRPr kumimoji="1" sz="320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</a:defRPr>
            </a:lvl2pPr>
            <a:lvl3pPr marL="1143000" indent="-228600" defTabSz="963613" eaLnBrk="0" hangingPunct="0">
              <a:defRPr kumimoji="1" sz="320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</a:defRPr>
            </a:lvl3pPr>
            <a:lvl4pPr marL="1600200" indent="-228600" defTabSz="963613" eaLnBrk="0" hangingPunct="0">
              <a:defRPr kumimoji="1" sz="320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</a:defRPr>
            </a:lvl4pPr>
            <a:lvl5pPr marL="2057400" indent="-228600" defTabSz="963613" eaLnBrk="0" hangingPunct="0">
              <a:defRPr kumimoji="1" sz="320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</a:defRPr>
            </a:lvl9pPr>
          </a:lstStyle>
          <a:p>
            <a:pPr eaLnBrk="1" hangingPunct="1"/>
            <a:fld id="{32BF565D-1DE4-41F1-8421-696B044634A8}" type="slidenum">
              <a:rPr lang="en-US" altLang="ja-JP" sz="1300" smtClean="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rPr>
              <a:pPr eaLnBrk="1" hangingPunct="1"/>
              <a:t>9</a:t>
            </a:fld>
            <a:endParaRPr lang="en-US" altLang="ja-JP" sz="1300" dirty="0">
              <a:solidFill>
                <a:schemeClr val="tx1"/>
              </a:solidFill>
              <a:latin typeface="Arial" pitchFamily="34" charset="0"/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dirty="0">
              <a:latin typeface="Arial" pitchFamily="34" charset="0"/>
            </a:endParaRPr>
          </a:p>
        </p:txBody>
      </p:sp>
      <p:sp>
        <p:nvSpPr>
          <p:cNvPr id="12800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 eaLnBrk="0" hangingPunct="0">
              <a:defRPr kumimoji="1" sz="320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</a:defRPr>
            </a:lvl1pPr>
            <a:lvl2pPr marL="742950" indent="-285750" defTabSz="963613" eaLnBrk="0" hangingPunct="0">
              <a:defRPr kumimoji="1" sz="320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</a:defRPr>
            </a:lvl2pPr>
            <a:lvl3pPr marL="1143000" indent="-228600" defTabSz="963613" eaLnBrk="0" hangingPunct="0">
              <a:defRPr kumimoji="1" sz="320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</a:defRPr>
            </a:lvl3pPr>
            <a:lvl4pPr marL="1600200" indent="-228600" defTabSz="963613" eaLnBrk="0" hangingPunct="0">
              <a:defRPr kumimoji="1" sz="320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</a:defRPr>
            </a:lvl4pPr>
            <a:lvl5pPr marL="2057400" indent="-228600" defTabSz="963613" eaLnBrk="0" hangingPunct="0">
              <a:defRPr kumimoji="1" sz="320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ＭＳ ゴシック" pitchFamily="49" charset="-128"/>
                <a:ea typeface="ＭＳ ゴシック" pitchFamily="49" charset="-128"/>
              </a:defRPr>
            </a:lvl9pPr>
          </a:lstStyle>
          <a:p>
            <a:pPr eaLnBrk="1" hangingPunct="1"/>
            <a:fld id="{32BF565D-1DE4-41F1-8421-696B044634A8}" type="slidenum">
              <a:rPr lang="en-US" altLang="ja-JP" sz="1300" smtClean="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rPr>
              <a:pPr eaLnBrk="1" hangingPunct="1"/>
              <a:t>10</a:t>
            </a:fld>
            <a:endParaRPr lang="en-US" altLang="ja-JP" sz="1300" dirty="0">
              <a:solidFill>
                <a:schemeClr val="tx1"/>
              </a:solidFill>
              <a:latin typeface="Arial" pitchFamily="34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3638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61D0A4-72E9-4184-BC31-A037B48ACA11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91829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61D0A4-72E9-4184-BC31-A037B48ACA11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2430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46642" y="6041363"/>
            <a:ext cx="944219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163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626" y="1073426"/>
            <a:ext cx="8259417" cy="5327374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257FE889-1795-436D-AFB8-54CEB0CD9BF4}"/>
              </a:ext>
            </a:extLst>
          </p:cNvPr>
          <p:cNvCxnSpPr>
            <a:cxnSpLocks/>
          </p:cNvCxnSpPr>
          <p:nvPr userDrawn="1"/>
        </p:nvCxnSpPr>
        <p:spPr>
          <a:xfrm>
            <a:off x="281607" y="874644"/>
            <a:ext cx="8454889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タイトル 12">
            <a:extLst>
              <a:ext uri="{FF2B5EF4-FFF2-40B4-BE49-F238E27FC236}">
                <a16:creationId xmlns:a16="http://schemas.microsoft.com/office/drawing/2014/main" id="{05347F71-34E3-F906-7D30-D64F56EC6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5" y="211863"/>
            <a:ext cx="8153397" cy="662782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07897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52330"/>
            <a:ext cx="3088109" cy="47890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1252330"/>
            <a:ext cx="3098126" cy="478903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797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860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C1A7E25-FC96-ED38-486E-BFB2DDAD78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A9949-AAF5-4DA6-A59E-778AD0FA49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750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7504" y="1152941"/>
            <a:ext cx="7682948" cy="5138527"/>
          </a:xfrm>
        </p:spPr>
        <p:txBody>
          <a:bodyPr vert="eaVert"/>
          <a:lstStyle>
            <a:lvl1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  <a:lvl2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2pPr>
            <a:lvl3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3pPr>
            <a:lvl4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4pPr>
            <a:lvl5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9977F59B-01A1-3080-DE86-9D75423CE953}"/>
              </a:ext>
            </a:extLst>
          </p:cNvPr>
          <p:cNvSpPr txBox="1">
            <a:spLocks/>
          </p:cNvSpPr>
          <p:nvPr userDrawn="1"/>
        </p:nvSpPr>
        <p:spPr>
          <a:xfrm>
            <a:off x="281607" y="221974"/>
            <a:ext cx="8246167" cy="6427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 baseline="0">
                <a:solidFill>
                  <a:schemeClr val="accent1"/>
                </a:solidFill>
                <a:latin typeface="+mj-lt"/>
                <a:ea typeface="UD デジタル 教科書体 NK-B" panose="02020700000000000000" pitchFamily="18" charset="-128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マスタ タイトルの書式設定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6D8852E0-AC92-9B7C-0717-3C81571AE684}"/>
              </a:ext>
            </a:extLst>
          </p:cNvPr>
          <p:cNvCxnSpPr>
            <a:cxnSpLocks/>
          </p:cNvCxnSpPr>
          <p:nvPr userDrawn="1"/>
        </p:nvCxnSpPr>
        <p:spPr>
          <a:xfrm>
            <a:off x="281607" y="874644"/>
            <a:ext cx="8454889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426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5"/>
          <p:cNvSpPr>
            <a:spLocks noChangeArrowheads="1"/>
          </p:cNvSpPr>
          <p:nvPr userDrawn="1"/>
        </p:nvSpPr>
        <p:spPr bwMode="auto">
          <a:xfrm>
            <a:off x="890221" y="1917698"/>
            <a:ext cx="7363557" cy="169545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 algn="ctr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t">
              <a:lnSpc>
                <a:spcPct val="90000"/>
              </a:lnSpc>
              <a:spcBef>
                <a:spcPct val="50000"/>
              </a:spcBef>
              <a:buClr>
                <a:srgbClr val="000000"/>
              </a:buClr>
              <a:buSzPct val="65000"/>
              <a:buFont typeface="Wingdings" pitchFamily="2" charset="2"/>
              <a:buNone/>
            </a:pPr>
            <a:endParaRPr lang="ja-JP" altLang="en-US" sz="2200" dirty="0">
              <a:solidFill>
                <a:srgbClr val="00000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9" name="Line 21"/>
          <p:cNvSpPr>
            <a:spLocks noChangeShapeType="1"/>
          </p:cNvSpPr>
          <p:nvPr userDrawn="1"/>
        </p:nvSpPr>
        <p:spPr bwMode="auto">
          <a:xfrm flipV="1">
            <a:off x="252046" y="6580188"/>
            <a:ext cx="863990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fontAlgn="t">
              <a:lnSpc>
                <a:spcPct val="90000"/>
              </a:lnSpc>
              <a:spcBef>
                <a:spcPct val="50000"/>
              </a:spcBef>
              <a:buClr>
                <a:srgbClr val="000000"/>
              </a:buClr>
              <a:buSzPct val="65000"/>
              <a:buFont typeface="Wingdings" pitchFamily="2" charset="2"/>
              <a:buNone/>
            </a:pPr>
            <a:endParaRPr lang="ja-JP" altLang="en-US" sz="16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200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0221" y="1917698"/>
            <a:ext cx="7363557" cy="1709738"/>
          </a:xfrm>
          <a:prstGeom prst="rect">
            <a:avLst/>
          </a:prstGeom>
        </p:spPr>
        <p:txBody>
          <a:bodyPr/>
          <a:lstStyle>
            <a:lvl1pPr algn="ctr">
              <a:defRPr sz="3600" b="1" baseline="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2" name="フッター プレースホルダ 3">
            <a:extLst>
              <a:ext uri="{FF2B5EF4-FFF2-40B4-BE49-F238E27FC236}">
                <a16:creationId xmlns:a16="http://schemas.microsoft.com/office/drawing/2014/main" id="{6C541D2F-4AD8-C342-B9FB-AC277214EABD}"/>
              </a:ext>
            </a:extLst>
          </p:cNvPr>
          <p:cNvSpPr txBox="1">
            <a:spLocks noGrp="1"/>
          </p:cNvSpPr>
          <p:nvPr userDrawn="1"/>
        </p:nvSpPr>
        <p:spPr bwMode="auto">
          <a:xfrm>
            <a:off x="2473574" y="6597650"/>
            <a:ext cx="3387969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hangingPunct="0">
              <a:defRPr kumimoji="1" sz="16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hangingPunct="0">
              <a:defRPr kumimoji="1" sz="16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hangingPunct="0">
              <a:defRPr kumimoji="1" sz="16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hangingPunct="0">
              <a:defRPr kumimoji="1" sz="16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hangingPunct="0">
              <a:defRPr kumimoji="1" sz="16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algn="ctr" eaLnBrk="0" fontAlgn="t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defRPr kumimoji="1" sz="16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algn="ctr" eaLnBrk="0" fontAlgn="t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defRPr kumimoji="1" sz="16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algn="ctr" eaLnBrk="0" fontAlgn="t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defRPr kumimoji="1" sz="16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algn="ctr" eaLnBrk="0" fontAlgn="t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defRPr kumimoji="1" sz="16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hangingPunct="1">
              <a:spcBef>
                <a:spcPct val="50000"/>
              </a:spcBef>
              <a:defRPr/>
            </a:pPr>
            <a:r>
              <a:rPr lang="en-US" altLang="ja-JP" sz="1000" dirty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Copyright© 2023</a:t>
            </a:r>
            <a:r>
              <a:rPr lang="ja-JP" altLang="en-US" sz="1000" dirty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　</a:t>
            </a:r>
            <a:r>
              <a:rPr lang="en-US" altLang="ja-JP" sz="1000" dirty="0" err="1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POfficeO</a:t>
            </a:r>
            <a:r>
              <a:rPr lang="en-US" altLang="ja-JP" sz="1000" dirty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,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98537620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1607" y="221974"/>
            <a:ext cx="8246167" cy="642730"/>
          </a:xfrm>
          <a:prstGeom prst="rect">
            <a:avLst/>
          </a:prstGeom>
        </p:spPr>
        <p:txBody>
          <a:bodyPr/>
          <a:lstStyle>
            <a:lvl1pPr>
              <a:defRPr b="1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B8A67F20-4A23-6241-F6EB-509E1F8BA250}"/>
              </a:ext>
            </a:extLst>
          </p:cNvPr>
          <p:cNvCxnSpPr>
            <a:cxnSpLocks/>
          </p:cNvCxnSpPr>
          <p:nvPr userDrawn="1"/>
        </p:nvCxnSpPr>
        <p:spPr>
          <a:xfrm>
            <a:off x="281607" y="874644"/>
            <a:ext cx="8454889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41D23FE-1EDB-1277-E628-0C300AD1E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80177" y="6583958"/>
            <a:ext cx="512638" cy="274042"/>
          </a:xfrm>
        </p:spPr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93254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732" y="1048345"/>
            <a:ext cx="8079041" cy="5342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3298" y="6601552"/>
            <a:ext cx="512638" cy="1679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9DA9949-AAF5-4DA6-A59E-778AD0FA49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Line 14">
            <a:extLst>
              <a:ext uri="{FF2B5EF4-FFF2-40B4-BE49-F238E27FC236}">
                <a16:creationId xmlns:a16="http://schemas.microsoft.com/office/drawing/2014/main" id="{33B6834E-8AE7-4A52-4714-49640511D77C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252046" y="6580188"/>
            <a:ext cx="863990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fontAlgn="t">
              <a:lnSpc>
                <a:spcPct val="90000"/>
              </a:lnSpc>
              <a:spcBef>
                <a:spcPct val="50000"/>
              </a:spcBef>
              <a:buClr>
                <a:srgbClr val="000000"/>
              </a:buClr>
              <a:buSzPct val="65000"/>
              <a:buFont typeface="Wingdings" pitchFamily="2" charset="2"/>
              <a:buNone/>
            </a:pPr>
            <a:endParaRPr lang="ja-JP" altLang="en-US" sz="160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0" name="フッター プレースホルダ 3">
            <a:extLst>
              <a:ext uri="{FF2B5EF4-FFF2-40B4-BE49-F238E27FC236}">
                <a16:creationId xmlns:a16="http://schemas.microsoft.com/office/drawing/2014/main" id="{3BD18609-5326-3F0E-146B-ECFAC3AAC7E9}"/>
              </a:ext>
            </a:extLst>
          </p:cNvPr>
          <p:cNvSpPr txBox="1">
            <a:spLocks noGrp="1"/>
          </p:cNvSpPr>
          <p:nvPr userDrawn="1"/>
        </p:nvSpPr>
        <p:spPr bwMode="auto">
          <a:xfrm>
            <a:off x="2473574" y="6597650"/>
            <a:ext cx="3387969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hangingPunct="0">
              <a:defRPr kumimoji="1" sz="16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hangingPunct="0">
              <a:defRPr kumimoji="1" sz="16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hangingPunct="0">
              <a:defRPr kumimoji="1" sz="16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hangingPunct="0">
              <a:defRPr kumimoji="1" sz="16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hangingPunct="0">
              <a:defRPr kumimoji="1" sz="16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algn="ctr" eaLnBrk="0" fontAlgn="t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defRPr kumimoji="1" sz="16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algn="ctr" eaLnBrk="0" fontAlgn="t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defRPr kumimoji="1" sz="16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algn="ctr" eaLnBrk="0" fontAlgn="t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defRPr kumimoji="1" sz="16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algn="ctr" eaLnBrk="0" fontAlgn="t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defRPr kumimoji="1" sz="16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hangingPunct="1">
              <a:spcBef>
                <a:spcPct val="50000"/>
              </a:spcBef>
              <a:defRPr/>
            </a:pPr>
            <a:r>
              <a:rPr lang="en-US" altLang="ja-JP" sz="1000" dirty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Copyright© 2023</a:t>
            </a:r>
            <a:r>
              <a:rPr lang="ja-JP" altLang="en-US" sz="1000" dirty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　</a:t>
            </a:r>
            <a:r>
              <a:rPr lang="en-US" altLang="ja-JP" sz="1000" dirty="0" err="1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POfficeO</a:t>
            </a:r>
            <a:r>
              <a:rPr lang="en-US" altLang="ja-JP" sz="1000" dirty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, All rights reserved.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E9DAEBF-B379-0918-E9F0-71BA85072F91}"/>
              </a:ext>
            </a:extLst>
          </p:cNvPr>
          <p:cNvSpPr txBox="1"/>
          <p:nvPr userDrawn="1"/>
        </p:nvSpPr>
        <p:spPr>
          <a:xfrm>
            <a:off x="207902" y="6587779"/>
            <a:ext cx="6783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00" b="1" dirty="0" err="1">
                <a:solidFill>
                  <a:srgbClr val="339966"/>
                </a:solidFill>
                <a:latin typeface="Arial" charset="0"/>
                <a:ea typeface="ＭＳ Ｐゴシック" pitchFamily="50" charset="-128"/>
              </a:rPr>
              <a:t>POfficeO</a:t>
            </a:r>
            <a:endParaRPr kumimoji="1" lang="ja-JP" altLang="en-US" sz="900" b="1" dirty="0">
              <a:solidFill>
                <a:srgbClr val="33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497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88" r:id="rId1"/>
    <p:sldLayoutId id="2147485489" r:id="rId2"/>
    <p:sldLayoutId id="2147485491" r:id="rId3"/>
    <p:sldLayoutId id="2147485493" r:id="rId4"/>
    <p:sldLayoutId id="2147485506" r:id="rId5"/>
    <p:sldLayoutId id="2147485502" r:id="rId6"/>
    <p:sldLayoutId id="2147485504" r:id="rId7"/>
    <p:sldLayoutId id="2147485505" r:id="rId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3600" kern="1200" baseline="0">
          <a:solidFill>
            <a:schemeClr val="accent1"/>
          </a:solidFill>
          <a:latin typeface="+mj-lt"/>
          <a:ea typeface="UD デジタル 教科書体 NK-B" panose="02020700000000000000" pitchFamily="18" charset="-128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 baseline="0">
          <a:solidFill>
            <a:schemeClr val="tx1">
              <a:lumMod val="75000"/>
              <a:lumOff val="25000"/>
            </a:schemeClr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 baseline="0">
          <a:solidFill>
            <a:schemeClr val="tx1">
              <a:lumMod val="75000"/>
              <a:lumOff val="25000"/>
            </a:schemeClr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 baseline="0">
          <a:solidFill>
            <a:schemeClr val="tx1">
              <a:lumMod val="75000"/>
              <a:lumOff val="25000"/>
            </a:schemeClr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 baseline="0">
          <a:solidFill>
            <a:schemeClr val="tx1">
              <a:lumMod val="75000"/>
              <a:lumOff val="25000"/>
            </a:schemeClr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 baseline="0">
          <a:solidFill>
            <a:schemeClr val="tx1">
              <a:lumMod val="75000"/>
              <a:lumOff val="25000"/>
            </a:schemeClr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biz-journal.jp/2023/05/post_342110.html" TargetMode="Externa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&#20966;&#29702;&#27010;&#35201;.pptx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4081" y="2197332"/>
            <a:ext cx="8242377" cy="828675"/>
          </a:xfrm>
        </p:spPr>
        <p:txBody>
          <a:bodyPr wrap="none">
            <a:noAutofit/>
          </a:bodyPr>
          <a:lstStyle/>
          <a:p>
            <a:r>
              <a:rPr lang="en-US" altLang="ja-JP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Redmica</a:t>
            </a:r>
            <a:r>
              <a:rPr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のチケット起票に</a:t>
            </a:r>
            <a:br>
              <a:rPr lang="en-US" altLang="ja-JP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altLang="ja-JP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ChatGPT</a:t>
            </a:r>
            <a:r>
              <a:rPr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を使ってみた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359080" y="5140883"/>
            <a:ext cx="1859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+mn-ea"/>
                <a:ea typeface="+mn-ea"/>
              </a:rPr>
              <a:t>大和田　裕</a:t>
            </a:r>
            <a:endParaRPr kumimoji="1" lang="ja-JP" altLang="en-US" sz="2800" dirty="0">
              <a:latin typeface="+mn-ea"/>
              <a:ea typeface="+mn-ea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A481BF4-FC8D-4E15-D167-E0A9FB355454}"/>
              </a:ext>
            </a:extLst>
          </p:cNvPr>
          <p:cNvSpPr txBox="1"/>
          <p:nvPr/>
        </p:nvSpPr>
        <p:spPr>
          <a:xfrm>
            <a:off x="1396940" y="4187752"/>
            <a:ext cx="60949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24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</a:t>
            </a:r>
            <a:r>
              <a:rPr kumimoji="1" lang="en-US" altLang="ja-JP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redmine.tokyo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勉強会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2023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 </a:t>
            </a:r>
            <a:r>
              <a: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 </a:t>
            </a:r>
            <a:r>
              <a: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endParaRPr kumimoji="1" lang="ja-JP" altLang="en-US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F7AE3B7-9D9B-EE2C-82AE-448914D06F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04815" y="649249"/>
            <a:ext cx="3479187" cy="66870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719F80-8BC6-07B8-252F-AA284153B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開発環境</a:t>
            </a:r>
          </a:p>
        </p:txBody>
      </p:sp>
      <p:sp>
        <p:nvSpPr>
          <p:cNvPr id="5" name="スライド番号プレースホルダー 3">
            <a:extLst>
              <a:ext uri="{FF2B5EF4-FFF2-40B4-BE49-F238E27FC236}">
                <a16:creationId xmlns:a16="http://schemas.microsoft.com/office/drawing/2014/main" id="{62D88043-6820-352F-8545-5A3F1D869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9</a:t>
            </a:fld>
            <a:endParaRPr 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D00EDC3-3A75-5C49-D5D2-9A5C22622FFF}"/>
              </a:ext>
            </a:extLst>
          </p:cNvPr>
          <p:cNvSpPr txBox="1"/>
          <p:nvPr/>
        </p:nvSpPr>
        <p:spPr>
          <a:xfrm>
            <a:off x="366678" y="1254631"/>
            <a:ext cx="797987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p"/>
            </a:pPr>
            <a:r>
              <a: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OS:  Windows 11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p"/>
            </a:pP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p"/>
            </a:pPr>
            <a:r>
              <a:rPr kumimoji="1"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Web Browser: </a:t>
            </a:r>
            <a:r>
              <a:rPr lang="en-US" altLang="ja-JP" sz="2400" b="0" i="0" dirty="0">
                <a:solidFill>
                  <a:srgbClr val="202124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Google Chrome</a:t>
            </a:r>
          </a:p>
          <a:p>
            <a:pPr marL="800100" lvl="1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ja-JP" altLang="en-US" sz="2000" b="0" i="0" dirty="0">
                <a:solidFill>
                  <a:srgbClr val="202124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ポート指定： </a:t>
            </a:r>
            <a:r>
              <a:rPr lang="en-US" altLang="ja-JP" sz="2000" b="0" i="0" dirty="0">
                <a:solidFill>
                  <a:srgbClr val="202124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port=9222</a:t>
            </a:r>
          </a:p>
          <a:p>
            <a:pPr marL="800100" lvl="1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altLang="ja-JP" sz="2000" b="0" i="0" dirty="0">
                <a:solidFill>
                  <a:srgbClr val="202124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URL</a:t>
            </a:r>
            <a:r>
              <a:rPr lang="ja-JP" altLang="en-US" sz="2000" b="0" i="0" dirty="0">
                <a:solidFill>
                  <a:srgbClr val="202124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指定： </a:t>
            </a:r>
            <a:r>
              <a:rPr lang="en-US" altLang="ja-JP" sz="2000" b="0" i="0" dirty="0">
                <a:solidFill>
                  <a:srgbClr val="202124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https://chat.openai.com/auth/login</a:t>
            </a:r>
          </a:p>
          <a:p>
            <a:pPr lvl="2"/>
            <a:endParaRPr lang="en-US" altLang="ja-JP" sz="2400" b="0" i="0" dirty="0">
              <a:solidFill>
                <a:srgbClr val="202124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p"/>
            </a:pPr>
            <a:r>
              <a:rPr lang="en-US" altLang="ja-JP" sz="2400" dirty="0" err="1">
                <a:solidFill>
                  <a:srgbClr val="20212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Redmica</a:t>
            </a:r>
            <a:r>
              <a:rPr lang="en-US" altLang="ja-JP" sz="2400" dirty="0">
                <a:solidFill>
                  <a:srgbClr val="20212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1.2 (Stand Alone)</a:t>
            </a: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p"/>
            </a:pPr>
            <a:endParaRPr lang="en-US" altLang="ja-JP" sz="2400" dirty="0">
              <a:solidFill>
                <a:srgbClr val="202124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p"/>
            </a:pPr>
            <a:r>
              <a:rPr lang="ja-JP" altLang="en-US" sz="2400" dirty="0">
                <a:solidFill>
                  <a:srgbClr val="20212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言語： </a:t>
            </a:r>
            <a:r>
              <a:rPr lang="en-US" altLang="ja-JP" sz="2400" dirty="0">
                <a:solidFill>
                  <a:srgbClr val="20212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Python 3.11</a:t>
            </a:r>
          </a:p>
          <a:p>
            <a:pPr marL="914400" lvl="1" indent="-4572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altLang="ja-JP" sz="2000" dirty="0" err="1">
                <a:solidFill>
                  <a:srgbClr val="20212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Flet</a:t>
            </a:r>
            <a:r>
              <a:rPr lang="en-US" altLang="ja-JP" sz="2000" dirty="0">
                <a:solidFill>
                  <a:srgbClr val="20212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, Selenium, </a:t>
            </a:r>
            <a:r>
              <a:rPr lang="en-US" altLang="ja-JP" sz="2000" dirty="0" err="1">
                <a:solidFill>
                  <a:srgbClr val="20212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Inscriptis</a:t>
            </a:r>
            <a:r>
              <a:rPr lang="en-US" altLang="ja-JP" sz="2000" dirty="0">
                <a:solidFill>
                  <a:srgbClr val="20212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, Python-Redmine</a:t>
            </a:r>
          </a:p>
          <a:p>
            <a:pPr marL="914400" lvl="1" indent="-457200">
              <a:buClr>
                <a:schemeClr val="accent2"/>
              </a:buClr>
              <a:buFont typeface="Wingdings" panose="05000000000000000000" pitchFamily="2" charset="2"/>
              <a:buChar char="l"/>
            </a:pPr>
            <a:endParaRPr lang="en-US" altLang="ja-JP" sz="2400" dirty="0">
              <a:solidFill>
                <a:srgbClr val="202124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p"/>
            </a:pPr>
            <a:r>
              <a: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IDE: PyCharm Community Edition</a:t>
            </a:r>
          </a:p>
        </p:txBody>
      </p:sp>
    </p:spTree>
    <p:extLst>
      <p:ext uri="{BB962C8B-B14F-4D97-AF65-F5344CB8AC3E}">
        <p14:creationId xmlns:p14="http://schemas.microsoft.com/office/powerpoint/2010/main" val="2442307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コネクタ: カギ線 3">
            <a:extLst>
              <a:ext uri="{FF2B5EF4-FFF2-40B4-BE49-F238E27FC236}">
                <a16:creationId xmlns:a16="http://schemas.microsoft.com/office/drawing/2014/main" id="{9A1B497B-B504-50B2-F0DF-9EC268A0943F}"/>
              </a:ext>
            </a:extLst>
          </p:cNvPr>
          <p:cNvCxnSpPr>
            <a:cxnSpLocks/>
            <a:stCxn id="8" idx="2"/>
            <a:endCxn id="3" idx="1"/>
          </p:cNvCxnSpPr>
          <p:nvPr/>
        </p:nvCxnSpPr>
        <p:spPr>
          <a:xfrm rot="16200000" flipH="1">
            <a:off x="69873" y="2603721"/>
            <a:ext cx="2793047" cy="200237"/>
          </a:xfrm>
          <a:prstGeom prst="bentConnector2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:a16="http://schemas.microsoft.com/office/drawing/2014/main" id="{36719F80-8BC6-07B8-252F-AA284153B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プログラム構成</a:t>
            </a:r>
          </a:p>
        </p:txBody>
      </p:sp>
      <p:sp>
        <p:nvSpPr>
          <p:cNvPr id="5" name="スライド番号プレースホルダー 3">
            <a:extLst>
              <a:ext uri="{FF2B5EF4-FFF2-40B4-BE49-F238E27FC236}">
                <a16:creationId xmlns:a16="http://schemas.microsoft.com/office/drawing/2014/main" id="{62D88043-6820-352F-8545-5A3F1D869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10</a:t>
            </a:fld>
            <a:endParaRPr 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6E422A7-29C8-D3A9-5428-57D983B268F9}"/>
              </a:ext>
            </a:extLst>
          </p:cNvPr>
          <p:cNvSpPr>
            <a:spLocks/>
          </p:cNvSpPr>
          <p:nvPr/>
        </p:nvSpPr>
        <p:spPr>
          <a:xfrm>
            <a:off x="170106" y="999459"/>
            <a:ext cx="2392344" cy="3078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bg2">
                    <a:lumMod val="25000"/>
                  </a:schemeClr>
                </a:solidFill>
              </a:rPr>
              <a:t>プロジェクト・フォルダ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ABABE9B-3CF8-C3E6-50CE-A6A6AEAD9668}"/>
              </a:ext>
            </a:extLst>
          </p:cNvPr>
          <p:cNvSpPr>
            <a:spLocks/>
          </p:cNvSpPr>
          <p:nvPr/>
        </p:nvSpPr>
        <p:spPr>
          <a:xfrm>
            <a:off x="1566516" y="1412566"/>
            <a:ext cx="2316920" cy="2761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en-US" altLang="ja-JP" sz="1600" dirty="0">
                <a:solidFill>
                  <a:schemeClr val="bg2">
                    <a:lumMod val="25000"/>
                  </a:schemeClr>
                </a:solidFill>
              </a:rPr>
              <a:t>RGPTConstants.py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8E28AC6-261F-4C34-4C3F-1792F8766AA0}"/>
              </a:ext>
            </a:extLst>
          </p:cNvPr>
          <p:cNvSpPr>
            <a:spLocks/>
          </p:cNvSpPr>
          <p:nvPr/>
        </p:nvSpPr>
        <p:spPr>
          <a:xfrm>
            <a:off x="1566516" y="1772508"/>
            <a:ext cx="2316920" cy="2761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en-US" altLang="ja-JP" sz="1600" dirty="0">
                <a:solidFill>
                  <a:schemeClr val="bg2">
                    <a:lumMod val="25000"/>
                  </a:schemeClr>
                </a:solidFill>
              </a:rPr>
              <a:t>RedmicaGPT.py</a:t>
            </a:r>
            <a:endParaRPr kumimoji="1" lang="ja-JP" altLang="en-US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35BA4B3C-9717-C88A-F06A-E66B0B7727F4}"/>
              </a:ext>
            </a:extLst>
          </p:cNvPr>
          <p:cNvSpPr>
            <a:spLocks/>
          </p:cNvSpPr>
          <p:nvPr/>
        </p:nvSpPr>
        <p:spPr>
          <a:xfrm>
            <a:off x="1566516" y="2132450"/>
            <a:ext cx="2316920" cy="2761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en-US" altLang="ja-JP" sz="1600" dirty="0">
                <a:solidFill>
                  <a:schemeClr val="bg2">
                    <a:lumMod val="25000"/>
                  </a:schemeClr>
                </a:solidFill>
              </a:rPr>
              <a:t>RGPTConfig.py</a:t>
            </a:r>
            <a:endParaRPr kumimoji="1" lang="ja-JP" altLang="en-US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811F7536-A53A-726F-06DC-2F14EF61A92D}"/>
              </a:ext>
            </a:extLst>
          </p:cNvPr>
          <p:cNvSpPr>
            <a:spLocks/>
          </p:cNvSpPr>
          <p:nvPr/>
        </p:nvSpPr>
        <p:spPr>
          <a:xfrm>
            <a:off x="1566515" y="2492392"/>
            <a:ext cx="2316920" cy="2761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en-US" altLang="ja-JP" sz="1600" dirty="0">
                <a:solidFill>
                  <a:schemeClr val="bg2">
                    <a:lumMod val="25000"/>
                  </a:schemeClr>
                </a:solidFill>
              </a:rPr>
              <a:t>ChatOperate.py</a:t>
            </a:r>
            <a:endParaRPr kumimoji="1" lang="ja-JP" altLang="en-US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4D3AB08-345B-647E-90B9-BE8E9D2DE1EA}"/>
              </a:ext>
            </a:extLst>
          </p:cNvPr>
          <p:cNvSpPr>
            <a:spLocks/>
          </p:cNvSpPr>
          <p:nvPr/>
        </p:nvSpPr>
        <p:spPr>
          <a:xfrm>
            <a:off x="1567748" y="2852334"/>
            <a:ext cx="2316920" cy="2761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en-US" altLang="ja-JP" sz="1600" dirty="0">
                <a:solidFill>
                  <a:schemeClr val="bg2">
                    <a:lumMod val="25000"/>
                  </a:schemeClr>
                </a:solidFill>
              </a:rPr>
              <a:t>RedmicaOperate.py</a:t>
            </a:r>
            <a:endParaRPr kumimoji="1" lang="ja-JP" altLang="en-US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9B7AFDFB-EB01-76E5-A4CD-0D39D2EA6069}"/>
              </a:ext>
            </a:extLst>
          </p:cNvPr>
          <p:cNvSpPr>
            <a:spLocks/>
          </p:cNvSpPr>
          <p:nvPr/>
        </p:nvSpPr>
        <p:spPr>
          <a:xfrm>
            <a:off x="1566515" y="3211140"/>
            <a:ext cx="2316920" cy="2761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en-US" altLang="ja-JP" sz="1600" dirty="0">
                <a:solidFill>
                  <a:schemeClr val="bg2">
                    <a:lumMod val="25000"/>
                  </a:schemeClr>
                </a:solidFill>
              </a:rPr>
              <a:t>config.ini</a:t>
            </a:r>
            <a:endParaRPr kumimoji="1" lang="ja-JP" altLang="en-US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F6B28C9-3C0E-5FBA-89A2-B209D4ACB244}"/>
              </a:ext>
            </a:extLst>
          </p:cNvPr>
          <p:cNvSpPr>
            <a:spLocks/>
          </p:cNvSpPr>
          <p:nvPr/>
        </p:nvSpPr>
        <p:spPr>
          <a:xfrm>
            <a:off x="1566515" y="3569946"/>
            <a:ext cx="2316920" cy="2761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en-US" altLang="ja-JP" sz="1600" dirty="0" err="1">
                <a:solidFill>
                  <a:schemeClr val="bg2">
                    <a:lumMod val="25000"/>
                  </a:schemeClr>
                </a:solidFill>
              </a:rPr>
              <a:t>Init_chat.template</a:t>
            </a:r>
            <a:endParaRPr kumimoji="1" lang="ja-JP" altLang="en-US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23" name="コネクタ: カギ線 22">
            <a:extLst>
              <a:ext uri="{FF2B5EF4-FFF2-40B4-BE49-F238E27FC236}">
                <a16:creationId xmlns:a16="http://schemas.microsoft.com/office/drawing/2014/main" id="{E2FEBC18-E933-0A9E-89B0-1EA1BDFC25DE}"/>
              </a:ext>
            </a:extLst>
          </p:cNvPr>
          <p:cNvCxnSpPr>
            <a:cxnSpLocks/>
            <a:stCxn id="8" idx="2"/>
            <a:endCxn id="13" idx="1"/>
          </p:cNvCxnSpPr>
          <p:nvPr/>
        </p:nvCxnSpPr>
        <p:spPr>
          <a:xfrm rot="16200000" flipH="1">
            <a:off x="1344739" y="1328856"/>
            <a:ext cx="243317" cy="200238"/>
          </a:xfrm>
          <a:prstGeom prst="bentConnector2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コネクタ: カギ線 28">
            <a:extLst>
              <a:ext uri="{FF2B5EF4-FFF2-40B4-BE49-F238E27FC236}">
                <a16:creationId xmlns:a16="http://schemas.microsoft.com/office/drawing/2014/main" id="{A27B332D-9728-4086-04CE-6F50ADF4F6AD}"/>
              </a:ext>
            </a:extLst>
          </p:cNvPr>
          <p:cNvCxnSpPr>
            <a:cxnSpLocks/>
            <a:stCxn id="8" idx="2"/>
            <a:endCxn id="14" idx="1"/>
          </p:cNvCxnSpPr>
          <p:nvPr/>
        </p:nvCxnSpPr>
        <p:spPr>
          <a:xfrm rot="16200000" flipH="1">
            <a:off x="1164768" y="1508827"/>
            <a:ext cx="603259" cy="200238"/>
          </a:xfrm>
          <a:prstGeom prst="bentConnector2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コネクタ: カギ線 33">
            <a:extLst>
              <a:ext uri="{FF2B5EF4-FFF2-40B4-BE49-F238E27FC236}">
                <a16:creationId xmlns:a16="http://schemas.microsoft.com/office/drawing/2014/main" id="{827225E1-D3C3-E340-BAF4-7D9F5FFC4499}"/>
              </a:ext>
            </a:extLst>
          </p:cNvPr>
          <p:cNvCxnSpPr>
            <a:cxnSpLocks/>
            <a:stCxn id="8" idx="2"/>
            <a:endCxn id="15" idx="1"/>
          </p:cNvCxnSpPr>
          <p:nvPr/>
        </p:nvCxnSpPr>
        <p:spPr>
          <a:xfrm rot="16200000" flipH="1">
            <a:off x="984797" y="1688798"/>
            <a:ext cx="963201" cy="200238"/>
          </a:xfrm>
          <a:prstGeom prst="bentConnector2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コネクタ: カギ線 39">
            <a:extLst>
              <a:ext uri="{FF2B5EF4-FFF2-40B4-BE49-F238E27FC236}">
                <a16:creationId xmlns:a16="http://schemas.microsoft.com/office/drawing/2014/main" id="{09E06B18-27DC-3ED8-9EE4-4210A47439CC}"/>
              </a:ext>
            </a:extLst>
          </p:cNvPr>
          <p:cNvCxnSpPr>
            <a:cxnSpLocks/>
            <a:stCxn id="8" idx="2"/>
            <a:endCxn id="16" idx="1"/>
          </p:cNvCxnSpPr>
          <p:nvPr/>
        </p:nvCxnSpPr>
        <p:spPr>
          <a:xfrm rot="16200000" flipH="1">
            <a:off x="804825" y="1868769"/>
            <a:ext cx="1323143" cy="200237"/>
          </a:xfrm>
          <a:prstGeom prst="bentConnector2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コネクタ: カギ線 48">
            <a:extLst>
              <a:ext uri="{FF2B5EF4-FFF2-40B4-BE49-F238E27FC236}">
                <a16:creationId xmlns:a16="http://schemas.microsoft.com/office/drawing/2014/main" id="{BD5261C5-E3A6-5582-9C5F-4A4F141910C3}"/>
              </a:ext>
            </a:extLst>
          </p:cNvPr>
          <p:cNvCxnSpPr>
            <a:cxnSpLocks/>
            <a:stCxn id="8" idx="2"/>
            <a:endCxn id="17" idx="1"/>
          </p:cNvCxnSpPr>
          <p:nvPr/>
        </p:nvCxnSpPr>
        <p:spPr>
          <a:xfrm rot="16200000" flipH="1">
            <a:off x="625471" y="2048124"/>
            <a:ext cx="1683085" cy="201470"/>
          </a:xfrm>
          <a:prstGeom prst="bentConnector2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コネクタ: カギ線 52">
            <a:extLst>
              <a:ext uri="{FF2B5EF4-FFF2-40B4-BE49-F238E27FC236}">
                <a16:creationId xmlns:a16="http://schemas.microsoft.com/office/drawing/2014/main" id="{BFCBAB86-9CF1-7C89-433E-1FAA2D6701B9}"/>
              </a:ext>
            </a:extLst>
          </p:cNvPr>
          <p:cNvCxnSpPr>
            <a:cxnSpLocks/>
            <a:stCxn id="8" idx="2"/>
            <a:endCxn id="18" idx="1"/>
          </p:cNvCxnSpPr>
          <p:nvPr/>
        </p:nvCxnSpPr>
        <p:spPr>
          <a:xfrm rot="16200000" flipH="1">
            <a:off x="445451" y="2228143"/>
            <a:ext cx="2041891" cy="200237"/>
          </a:xfrm>
          <a:prstGeom prst="bentConnector2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コネクタ: カギ線 56">
            <a:extLst>
              <a:ext uri="{FF2B5EF4-FFF2-40B4-BE49-F238E27FC236}">
                <a16:creationId xmlns:a16="http://schemas.microsoft.com/office/drawing/2014/main" id="{51568620-1ADC-4A56-7A6D-57FC493BAA41}"/>
              </a:ext>
            </a:extLst>
          </p:cNvPr>
          <p:cNvCxnSpPr>
            <a:cxnSpLocks/>
            <a:stCxn id="8" idx="2"/>
            <a:endCxn id="19" idx="1"/>
          </p:cNvCxnSpPr>
          <p:nvPr/>
        </p:nvCxnSpPr>
        <p:spPr>
          <a:xfrm rot="16200000" flipH="1">
            <a:off x="266048" y="2407546"/>
            <a:ext cx="2400697" cy="200237"/>
          </a:xfrm>
          <a:prstGeom prst="bentConnector2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B730D689-2575-2CFE-B3DE-F646D50E5218}"/>
              </a:ext>
            </a:extLst>
          </p:cNvPr>
          <p:cNvSpPr txBox="1"/>
          <p:nvPr/>
        </p:nvSpPr>
        <p:spPr>
          <a:xfrm>
            <a:off x="3944689" y="1381356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600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定数定義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3E79E124-75AA-2A24-BBB9-FC80C868C8DA}"/>
              </a:ext>
            </a:extLst>
          </p:cNvPr>
          <p:cNvSpPr txBox="1"/>
          <p:nvPr/>
        </p:nvSpPr>
        <p:spPr>
          <a:xfrm>
            <a:off x="3944689" y="1741298"/>
            <a:ext cx="35012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600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メイン・クラス、プログラム＆画面制御</a:t>
            </a: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D9E7A0B7-7FD7-A7BD-DACA-656EF3E22B1A}"/>
              </a:ext>
            </a:extLst>
          </p:cNvPr>
          <p:cNvSpPr txBox="1"/>
          <p:nvPr/>
        </p:nvSpPr>
        <p:spPr>
          <a:xfrm>
            <a:off x="3944688" y="2104965"/>
            <a:ext cx="32896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1600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設定ファイル</a:t>
            </a:r>
            <a:r>
              <a:rPr kumimoji="1" lang="ja-JP" altLang="en-US" sz="1600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読込、実行環境の設定</a:t>
            </a: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68517DAE-4CAA-168D-61C7-C8E44DF5CE69}"/>
              </a:ext>
            </a:extLst>
          </p:cNvPr>
          <p:cNvSpPr txBox="1"/>
          <p:nvPr/>
        </p:nvSpPr>
        <p:spPr>
          <a:xfrm>
            <a:off x="3944688" y="2459443"/>
            <a:ext cx="21611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1600" dirty="0" err="1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ChatGPT</a:t>
            </a:r>
            <a:r>
              <a:rPr lang="ja-JP" altLang="en-US" sz="1600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操作クラス</a:t>
            </a:r>
            <a:endParaRPr kumimoji="1" lang="ja-JP" altLang="en-US" sz="1600" dirty="0">
              <a:solidFill>
                <a:schemeClr val="bg2">
                  <a:lumMod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AB69D020-722F-DBEF-C7D2-7A1BE9A38505}"/>
              </a:ext>
            </a:extLst>
          </p:cNvPr>
          <p:cNvSpPr txBox="1"/>
          <p:nvPr/>
        </p:nvSpPr>
        <p:spPr>
          <a:xfrm>
            <a:off x="3944688" y="2821124"/>
            <a:ext cx="21194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1600" dirty="0" err="1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Redmica</a:t>
            </a:r>
            <a:r>
              <a:rPr lang="ja-JP" altLang="en-US" sz="1600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操作クラス</a:t>
            </a:r>
            <a:endParaRPr kumimoji="1" lang="ja-JP" altLang="en-US" sz="1600" dirty="0">
              <a:solidFill>
                <a:schemeClr val="bg2">
                  <a:lumMod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D566297F-5E8D-78F8-D28C-F26DEB685509}"/>
              </a:ext>
            </a:extLst>
          </p:cNvPr>
          <p:cNvSpPr txBox="1"/>
          <p:nvPr/>
        </p:nvSpPr>
        <p:spPr>
          <a:xfrm>
            <a:off x="3944688" y="3180973"/>
            <a:ext cx="21403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1600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実行環境設定ファイル</a:t>
            </a:r>
            <a:endParaRPr kumimoji="1" lang="ja-JP" altLang="en-US" sz="1600" dirty="0">
              <a:solidFill>
                <a:schemeClr val="bg2">
                  <a:lumMod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1A0741B8-2514-51ED-E572-F68941294CD0}"/>
              </a:ext>
            </a:extLst>
          </p:cNvPr>
          <p:cNvSpPr txBox="1"/>
          <p:nvPr/>
        </p:nvSpPr>
        <p:spPr>
          <a:xfrm>
            <a:off x="3944688" y="3538736"/>
            <a:ext cx="45416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1600" dirty="0" err="1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ChatGPT</a:t>
            </a:r>
            <a:r>
              <a:rPr lang="ja-JP" altLang="en-US" sz="1600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に設定する項目テンプレート・ファイル</a:t>
            </a:r>
            <a:endParaRPr kumimoji="1" lang="ja-JP" altLang="en-US" sz="1600" dirty="0">
              <a:solidFill>
                <a:schemeClr val="bg2">
                  <a:lumMod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568B5A12-6564-675E-49CE-C806937952BF}"/>
              </a:ext>
            </a:extLst>
          </p:cNvPr>
          <p:cNvGrpSpPr>
            <a:grpSpLocks noChangeAspect="1"/>
          </p:cNvGrpSpPr>
          <p:nvPr/>
        </p:nvGrpSpPr>
        <p:grpSpPr>
          <a:xfrm>
            <a:off x="1954754" y="4425023"/>
            <a:ext cx="4801877" cy="1980041"/>
            <a:chOff x="1178015" y="4254895"/>
            <a:chExt cx="4899874" cy="2020449"/>
          </a:xfrm>
        </p:grpSpPr>
        <p:grpSp>
          <p:nvGrpSpPr>
            <p:cNvPr id="76" name="グループ化 75">
              <a:extLst>
                <a:ext uri="{FF2B5EF4-FFF2-40B4-BE49-F238E27FC236}">
                  <a16:creationId xmlns:a16="http://schemas.microsoft.com/office/drawing/2014/main" id="{F480E636-C44C-5FE4-1C9B-7F7083142BC9}"/>
                </a:ext>
              </a:extLst>
            </p:cNvPr>
            <p:cNvGrpSpPr/>
            <p:nvPr/>
          </p:nvGrpSpPr>
          <p:grpSpPr>
            <a:xfrm>
              <a:off x="1215626" y="4254895"/>
              <a:ext cx="4862263" cy="2020449"/>
              <a:chOff x="967563" y="4461803"/>
              <a:chExt cx="4862263" cy="2020449"/>
            </a:xfrm>
          </p:grpSpPr>
          <p:pic>
            <p:nvPicPr>
              <p:cNvPr id="7" name="図 6">
                <a:extLst>
                  <a:ext uri="{FF2B5EF4-FFF2-40B4-BE49-F238E27FC236}">
                    <a16:creationId xmlns:a16="http://schemas.microsoft.com/office/drawing/2014/main" id="{75D22361-8406-DAC3-260C-278AE52D14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1122464" y="4575488"/>
                <a:ext cx="4514850" cy="1793081"/>
              </a:xfrm>
              <a:prstGeom prst="rect">
                <a:avLst/>
              </a:prstGeom>
            </p:spPr>
          </p:pic>
          <p:sp>
            <p:nvSpPr>
              <p:cNvPr id="75" name="正方形/長方形 74">
                <a:extLst>
                  <a:ext uri="{FF2B5EF4-FFF2-40B4-BE49-F238E27FC236}">
                    <a16:creationId xmlns:a16="http://schemas.microsoft.com/office/drawing/2014/main" id="{A52F3DE4-B097-659E-E70A-C19043F831A8}"/>
                  </a:ext>
                </a:extLst>
              </p:cNvPr>
              <p:cNvSpPr/>
              <p:nvPr/>
            </p:nvSpPr>
            <p:spPr>
              <a:xfrm>
                <a:off x="967563" y="4461803"/>
                <a:ext cx="4862263" cy="2020449"/>
              </a:xfrm>
              <a:prstGeom prst="rect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A5BDA17B-CF7A-FAD3-73A5-B93847320415}"/>
                </a:ext>
              </a:extLst>
            </p:cNvPr>
            <p:cNvSpPr txBox="1"/>
            <p:nvPr/>
          </p:nvSpPr>
          <p:spPr>
            <a:xfrm>
              <a:off x="1178015" y="4254895"/>
              <a:ext cx="10454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kumimoji="1" lang="ja-JP" altLang="en-US" sz="1800" dirty="0">
                  <a:solidFill>
                    <a:schemeClr val="bg2">
                      <a:lumMod val="25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クラス図</a:t>
              </a:r>
            </a:p>
          </p:txBody>
        </p:sp>
      </p:grp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C1C0A56-43BE-83B5-98FE-39071B71B9E2}"/>
              </a:ext>
            </a:extLst>
          </p:cNvPr>
          <p:cNvSpPr>
            <a:spLocks/>
          </p:cNvSpPr>
          <p:nvPr/>
        </p:nvSpPr>
        <p:spPr>
          <a:xfrm>
            <a:off x="1566515" y="3962296"/>
            <a:ext cx="2316920" cy="2761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en-US" altLang="ja-JP" sz="1600">
                <a:solidFill>
                  <a:schemeClr val="bg2">
                    <a:lumMod val="25000"/>
                  </a:schemeClr>
                </a:solidFill>
              </a:rPr>
              <a:t>slack_map.csv</a:t>
            </a:r>
            <a:endParaRPr kumimoji="1" lang="ja-JP" altLang="en-US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8BC5648-B2C6-D409-5463-DAE4C656B7D5}"/>
              </a:ext>
            </a:extLst>
          </p:cNvPr>
          <p:cNvSpPr txBox="1"/>
          <p:nvPr/>
        </p:nvSpPr>
        <p:spPr>
          <a:xfrm>
            <a:off x="3944688" y="3931086"/>
            <a:ext cx="47965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1600" dirty="0" err="1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SlackID</a:t>
            </a:r>
            <a:r>
              <a:rPr lang="ja-JP" altLang="en-US" sz="1600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</a:t>
            </a:r>
            <a:r>
              <a:rPr lang="en-US" altLang="ja-JP" sz="1600" dirty="0" err="1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RedmicaID</a:t>
            </a:r>
            <a:r>
              <a:rPr lang="ja-JP" altLang="en-US" sz="1600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とのマッピング・ファイル</a:t>
            </a:r>
            <a:endParaRPr kumimoji="1" lang="ja-JP" altLang="en-US" sz="1600" dirty="0">
              <a:solidFill>
                <a:schemeClr val="bg2">
                  <a:lumMod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0984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419880" y="2962274"/>
            <a:ext cx="8220315" cy="1341767"/>
            <a:chOff x="526210" y="3333749"/>
            <a:chExt cx="8220315" cy="1341767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526210" y="3333749"/>
              <a:ext cx="8220315" cy="134176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0" rIns="0" bIns="10800"/>
            <a:lstStyle/>
            <a:p>
              <a:pPr marL="533400" indent="-533400">
                <a:spcBef>
                  <a:spcPct val="80000"/>
                </a:spcBef>
                <a:buClr>
                  <a:schemeClr val="hlink"/>
                </a:buClr>
                <a:buFont typeface="Wingdings" pitchFamily="2" charset="2"/>
                <a:buNone/>
              </a:pPr>
              <a:r>
                <a:rPr lang="en-US" altLang="zh-TW" sz="180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	</a:t>
              </a: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2141621" y="3605842"/>
              <a:ext cx="4703532" cy="707886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ja-JP" altLang="en-US" sz="4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実際に使ってみます</a:t>
              </a:r>
            </a:p>
          </p:txBody>
        </p:sp>
      </p:grp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5BA610-A869-E2BB-0EDC-AF16056D69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A9949-AAF5-4DA6-A59E-778AD0FA49C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057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3D7A3E-E8D5-F50D-21B8-6E22696A8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作ってみての感想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1FF570D-EEC5-A773-803D-FE7C7D4F0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12</a:t>
            </a:fld>
            <a:endParaRPr 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FD258F5-59D3-815D-9AC3-CC69435D4646}"/>
              </a:ext>
            </a:extLst>
          </p:cNvPr>
          <p:cNvSpPr txBox="1"/>
          <p:nvPr/>
        </p:nvSpPr>
        <p:spPr>
          <a:xfrm>
            <a:off x="393402" y="1010079"/>
            <a:ext cx="7715574" cy="50475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l">
              <a:buClr>
                <a:schemeClr val="accent2"/>
              </a:buClr>
              <a:buFont typeface="Wingdings" panose="05000000000000000000" pitchFamily="2" charset="2"/>
              <a:buChar char="p"/>
            </a:pPr>
            <a:r>
              <a:rPr kumimoji="1" lang="en-US" altLang="ja-JP" sz="24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OpenAI</a:t>
            </a:r>
            <a:r>
              <a:rPr kumimoji="1"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API</a:t>
            </a:r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は制限があって使いづらい。</a:t>
            </a:r>
            <a:endParaRPr kumimoji="1"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kumimoji="1"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gpt-3.5-turbo</a:t>
            </a:r>
          </a:p>
          <a:p>
            <a:pPr lvl="2">
              <a:buClr>
                <a:schemeClr val="accent2"/>
              </a:buClr>
            </a:pP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最大トークン長： </a:t>
            </a:r>
            <a:r>
              <a:rPr kumimoji="1"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4k</a:t>
            </a: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トークン</a:t>
            </a:r>
          </a:p>
          <a:p>
            <a:pPr lvl="2">
              <a:buClr>
                <a:schemeClr val="accent2"/>
              </a:buClr>
            </a:pP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レート制限：</a:t>
            </a:r>
            <a:r>
              <a:rPr kumimoji="1"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分間に</a:t>
            </a:r>
            <a:r>
              <a:rPr kumimoji="1"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40k</a:t>
            </a: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トークン、</a:t>
            </a:r>
            <a:r>
              <a:rPr kumimoji="1"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分間に</a:t>
            </a:r>
            <a:r>
              <a:rPr kumimoji="1"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200</a:t>
            </a: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リクエスト</a:t>
            </a:r>
          </a:p>
          <a:p>
            <a:pPr lvl="2">
              <a:buClr>
                <a:schemeClr val="accent2"/>
              </a:buClr>
            </a:pP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入出力トークン同一価格で、</a:t>
            </a:r>
            <a:r>
              <a:rPr kumimoji="1"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1k</a:t>
            </a: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トークンあたり</a:t>
            </a:r>
            <a:r>
              <a:rPr kumimoji="1"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$0.002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kumimoji="1"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gpt-4 </a:t>
            </a: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8k</a:t>
            </a: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トークン版</a:t>
            </a:r>
            <a:r>
              <a:rPr kumimoji="1"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kumimoji="1"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gpt-4-32k </a:t>
            </a: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32k</a:t>
            </a: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トークン版</a:t>
            </a:r>
            <a:r>
              <a:rPr kumimoji="1"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</a:p>
          <a:p>
            <a:pPr lvl="2">
              <a:buClr>
                <a:schemeClr val="accent2"/>
              </a:buClr>
            </a:pP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入力トークン </a:t>
            </a:r>
            <a:r>
              <a:rPr kumimoji="1"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: $0.03 / 1k</a:t>
            </a: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トークン</a:t>
            </a:r>
            <a:endParaRPr kumimoji="1" lang="en-US" altLang="ja-JP" sz="1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2">
              <a:buClr>
                <a:schemeClr val="accent2"/>
              </a:buClr>
            </a:pP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出力トークン </a:t>
            </a:r>
            <a:r>
              <a:rPr kumimoji="1"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: $0.06 / 1k</a:t>
            </a: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トークン</a:t>
            </a:r>
            <a:endParaRPr kumimoji="1" lang="en-US" altLang="ja-JP" sz="1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2">
              <a:buClr>
                <a:schemeClr val="accent2"/>
              </a:buClr>
            </a:pP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  <a:hlinkClick r:id="rId2"/>
            </a:endParaRPr>
          </a:p>
          <a:p>
            <a:pPr lvl="2">
              <a:buClr>
                <a:schemeClr val="accent2"/>
              </a:buClr>
            </a:pPr>
            <a:endParaRPr kumimoji="1"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457200" indent="-457200" algn="l">
              <a:buClr>
                <a:schemeClr val="accent2"/>
              </a:buClr>
              <a:buFont typeface="Wingdings" panose="05000000000000000000" pitchFamily="2" charset="2"/>
              <a:buChar char="p"/>
            </a:pPr>
            <a:r>
              <a:rPr kumimoji="1" lang="en-US" altLang="ja-JP" sz="24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ChatGPT</a:t>
            </a:r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と画面連携するには、いろいろ課題が。</a:t>
            </a:r>
            <a:endParaRPr kumimoji="1"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914400" lvl="1" indent="-4572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セキュリティの課題。</a:t>
            </a:r>
          </a:p>
          <a:p>
            <a:pPr marL="914400" lvl="1" indent="-4572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応答が極端に遅くなる時がある。時間帯によっては接続できない。</a:t>
            </a:r>
            <a:endParaRPr lang="en-US" altLang="ja-JP" sz="1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914400" lvl="1" indent="-4572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項目テンプレートの文言は、まだまだ改善の余地が。</a:t>
            </a:r>
            <a:endParaRPr lang="en-US" altLang="ja-JP" sz="1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914400" lvl="1" indent="-4572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同じ質問でも、答えがまちまち。余計な言葉が入ったりする。</a:t>
            </a:r>
            <a:endParaRPr lang="en-US" altLang="ja-JP" sz="1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914400" lvl="1" indent="-4572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同じ質問でも、返ってくる</a:t>
            </a:r>
            <a:r>
              <a:rPr kumimoji="1"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HTML</a:t>
            </a: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kumimoji="1"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tag</a:t>
            </a: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構成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が異なる。</a:t>
            </a:r>
            <a:endParaRPr lang="en-US" altLang="ja-JP" sz="1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1">
              <a:buClr>
                <a:schemeClr val="accent2"/>
              </a:buClr>
            </a:pPr>
            <a:endParaRPr kumimoji="1"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2">
              <a:buClr>
                <a:schemeClr val="accent2"/>
              </a:buClr>
            </a:pPr>
            <a:r>
              <a:rPr lang="en-US" altLang="ja-JP" sz="20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ChatGPT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Plus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ではどうだろう？</a:t>
            </a:r>
            <a:endParaRPr kumimoji="1" lang="ja-JP" altLang="en-US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2999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526210" y="2962274"/>
            <a:ext cx="8220315" cy="1341767"/>
            <a:chOff x="526210" y="3333749"/>
            <a:chExt cx="8220315" cy="1341767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526210" y="3333749"/>
              <a:ext cx="8220315" cy="134176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0" rIns="0" bIns="10800"/>
            <a:lstStyle/>
            <a:p>
              <a:pPr marL="533400" indent="-533400">
                <a:spcBef>
                  <a:spcPct val="80000"/>
                </a:spcBef>
                <a:buClr>
                  <a:schemeClr val="hlink"/>
                </a:buClr>
                <a:buFont typeface="Wingdings" pitchFamily="2" charset="2"/>
                <a:buNone/>
              </a:pPr>
              <a:r>
                <a:rPr lang="en-US" altLang="zh-TW" sz="180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	</a:t>
              </a: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088981" y="3605842"/>
              <a:ext cx="7069564" cy="707886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ja-JP" altLang="en-US" sz="4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ご清聴ありがとうございました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72454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6B7B5F2A-98EB-C1AF-699D-9604DFB1A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自己紹介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0B21166-EB66-0B62-099E-AE3FB1A22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AA6E3AA-C7D7-F98F-36FC-D94471B744AA}"/>
              </a:ext>
            </a:extLst>
          </p:cNvPr>
          <p:cNvSpPr txBox="1"/>
          <p:nvPr/>
        </p:nvSpPr>
        <p:spPr>
          <a:xfrm>
            <a:off x="1084531" y="1105786"/>
            <a:ext cx="76771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egoe UI" panose="020B0502040204020203" pitchFamily="34" charset="0"/>
              </a:rPr>
              <a:t>名前： 大和田　裕</a:t>
            </a:r>
            <a:endParaRPr kumimoji="1"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  <a:cs typeface="Segoe UI" panose="020B0502040204020203" pitchFamily="34" charset="0"/>
            </a:endParaRPr>
          </a:p>
          <a:p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egoe UI" panose="020B0502040204020203" pitchFamily="34" charset="0"/>
              </a:rPr>
              <a:t>本名： 山嶋　裕</a:t>
            </a:r>
            <a:endParaRPr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  <a:cs typeface="Segoe UI" panose="020B0502040204020203" pitchFamily="34" charset="0"/>
            </a:endParaRPr>
          </a:p>
          <a:p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egoe UI" panose="020B0502040204020203" pitchFamily="34" charset="0"/>
              </a:rPr>
              <a:t>仕事： </a:t>
            </a:r>
            <a:endParaRPr kumimoji="1" lang="en-US" altLang="ja-JP" sz="1800" dirty="0">
              <a:latin typeface="BIZ UDPゴシック" panose="020B0400000000000000" pitchFamily="50" charset="-128"/>
              <a:ea typeface="BIZ UDPゴシック" panose="020B0400000000000000" pitchFamily="50" charset="-128"/>
              <a:cs typeface="Segoe UI" panose="020B0502040204020203" pitchFamily="34" charset="0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ABD7323C-B334-E7D5-458E-FE06C91999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32" y="1189105"/>
            <a:ext cx="426962" cy="347156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93623750-2677-8E7F-636B-6F98DB2562D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32" y="1992488"/>
            <a:ext cx="390144" cy="373380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814EC071-98EF-50EB-019D-48F2764FB94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32" y="1525628"/>
            <a:ext cx="423253" cy="423253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015E57B-8C5E-F28D-0B81-9CCB4E5B64E5}"/>
              </a:ext>
            </a:extLst>
          </p:cNvPr>
          <p:cNvSpPr txBox="1"/>
          <p:nvPr/>
        </p:nvSpPr>
        <p:spPr>
          <a:xfrm>
            <a:off x="2180988" y="2002431"/>
            <a:ext cx="578716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l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日本タイムシェア株式会社（現：</a:t>
            </a:r>
            <a:r>
              <a:rPr kumimoji="1"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TIS</a:t>
            </a:r>
            <a:r>
              <a: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kumimoji="1"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457200" indent="-457200" algn="l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日本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IBM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株式会社</a:t>
            </a:r>
            <a:endParaRPr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457200" indent="-457200" algn="l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日本チボリシステムズ株式会社</a:t>
            </a:r>
            <a:r>
              <a:rPr kumimoji="1"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現：日本</a:t>
            </a:r>
            <a:r>
              <a:rPr kumimoji="1"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IBM)</a:t>
            </a:r>
          </a:p>
          <a:p>
            <a:pPr marL="457200" indent="-457200" algn="l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アットネットホーム株式会社（現：</a:t>
            </a:r>
            <a:r>
              <a:rPr kumimoji="1"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JCOM</a:t>
            </a:r>
            <a:r>
              <a: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kumimoji="1"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457200" indent="-457200" algn="l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独立行政法人　情報処理推進機構 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(IPA)</a:t>
            </a:r>
          </a:p>
          <a:p>
            <a:pPr marL="457200" indent="-457200" algn="l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株式会社オリジネィション</a:t>
            </a:r>
            <a:endParaRPr kumimoji="1"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457200" indent="-457200" algn="l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株式会社オープンストリーム</a:t>
            </a:r>
            <a:endParaRPr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endParaRPr kumimoji="1"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と、ソフトウェア開発に身をおいていました。</a:t>
            </a:r>
            <a:endParaRPr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現在は、</a:t>
            </a:r>
          </a:p>
        </p:txBody>
      </p:sp>
    </p:spTree>
    <p:extLst>
      <p:ext uri="{BB962C8B-B14F-4D97-AF65-F5344CB8AC3E}">
        <p14:creationId xmlns:p14="http://schemas.microsoft.com/office/powerpoint/2010/main" val="8030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6B7B5F2A-98EB-C1AF-699D-9604DFB1A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自己紹介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0B21166-EB66-0B62-099E-AE3FB1A22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AA6E3AA-C7D7-F98F-36FC-D94471B744AA}"/>
              </a:ext>
            </a:extLst>
          </p:cNvPr>
          <p:cNvSpPr txBox="1"/>
          <p:nvPr/>
        </p:nvSpPr>
        <p:spPr>
          <a:xfrm>
            <a:off x="1084531" y="1105786"/>
            <a:ext cx="76771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egoe UI" panose="020B0502040204020203" pitchFamily="34" charset="0"/>
              </a:rPr>
              <a:t>名前： 大和田　裕</a:t>
            </a:r>
            <a:endParaRPr kumimoji="1"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  <a:cs typeface="Segoe UI" panose="020B0502040204020203" pitchFamily="34" charset="0"/>
            </a:endParaRPr>
          </a:p>
          <a:p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egoe UI" panose="020B0502040204020203" pitchFamily="34" charset="0"/>
              </a:rPr>
              <a:t>本名： 山嶋　裕</a:t>
            </a:r>
            <a:endParaRPr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  <a:cs typeface="Segoe UI" panose="020B0502040204020203" pitchFamily="34" charset="0"/>
            </a:endParaRPr>
          </a:p>
          <a:p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egoe UI" panose="020B0502040204020203" pitchFamily="34" charset="0"/>
              </a:rPr>
              <a:t>仕事： </a:t>
            </a:r>
            <a:endParaRPr kumimoji="1" lang="en-US" altLang="ja-JP" sz="1800" dirty="0">
              <a:latin typeface="BIZ UDPゴシック" panose="020B0400000000000000" pitchFamily="50" charset="-128"/>
              <a:ea typeface="BIZ UDPゴシック" panose="020B0400000000000000" pitchFamily="50" charset="-128"/>
              <a:cs typeface="Segoe UI" panose="020B0502040204020203" pitchFamily="34" charset="0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ABD7323C-B334-E7D5-458E-FE06C91999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32" y="1189105"/>
            <a:ext cx="426962" cy="347156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93623750-2677-8E7F-636B-6F98DB2562D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32" y="1992488"/>
            <a:ext cx="390144" cy="373380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814EC071-98EF-50EB-019D-48F2764FB94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32" y="1525628"/>
            <a:ext cx="423253" cy="423253"/>
          </a:xfrm>
          <a:prstGeom prst="rect">
            <a:avLst/>
          </a:prstGeom>
        </p:spPr>
      </p:pic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422BD4B2-3692-6238-FF56-F3ADD1FC6637}"/>
              </a:ext>
            </a:extLst>
          </p:cNvPr>
          <p:cNvGrpSpPr/>
          <p:nvPr/>
        </p:nvGrpSpPr>
        <p:grpSpPr>
          <a:xfrm>
            <a:off x="531524" y="3724627"/>
            <a:ext cx="5841634" cy="2616101"/>
            <a:chOff x="531524" y="3724627"/>
            <a:chExt cx="5841634" cy="2616101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0013EE9E-28FF-7DF7-6858-986E9482942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1524" y="3850867"/>
              <a:ext cx="682759" cy="360000"/>
            </a:xfrm>
            <a:prstGeom prst="rect">
              <a:avLst/>
            </a:prstGeom>
          </p:spPr>
        </p:pic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2A2F2A1B-0FB9-9995-3B1C-53E2A51DDA11}"/>
                </a:ext>
              </a:extLst>
            </p:cNvPr>
            <p:cNvSpPr txBox="1"/>
            <p:nvPr/>
          </p:nvSpPr>
          <p:spPr>
            <a:xfrm>
              <a:off x="1084531" y="3724627"/>
              <a:ext cx="5288627" cy="26161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2C3C43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Segoe UI" panose="020B0502040204020203" pitchFamily="34" charset="0"/>
                </a:rPr>
                <a:t>Redmine</a:t>
              </a:r>
              <a:r>
                <a: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2C3C43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Segoe UI" panose="020B0502040204020203" pitchFamily="34" charset="0"/>
                </a:rPr>
                <a:t>とのかかわり</a:t>
              </a:r>
              <a:endPara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2C3C43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Segoe UI" panose="020B0502040204020203" pitchFamily="34" charset="0"/>
              </a:endParaRPr>
            </a:p>
            <a:p>
              <a:pPr marL="800100" marR="0" lvl="1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2C3C43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Segoe UI" panose="020B0502040204020203" pitchFamily="34" charset="0"/>
                </a:rPr>
                <a:t>そもそもは、</a:t>
              </a:r>
              <a:r>
                <a: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2C3C43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Segoe UI" panose="020B0502040204020203" pitchFamily="34" charset="0"/>
                </a:rPr>
                <a:t>IPA</a:t>
              </a:r>
              <a:r>
                <a: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2C3C43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Segoe UI" panose="020B0502040204020203" pitchFamily="34" charset="0"/>
                </a:rPr>
                <a:t>での</a:t>
              </a:r>
              <a:r>
                <a: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2C3C43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Segoe UI" panose="020B0502040204020203" pitchFamily="34" charset="0"/>
                </a:rPr>
                <a:t>【EPM-X】</a:t>
              </a:r>
            </a:p>
            <a:p>
              <a:pPr marL="800100" marR="0" lvl="1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2C3C43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Segoe UI" panose="020B0502040204020203" pitchFamily="34" charset="0"/>
                </a:rPr>
                <a:t>その後は、</a:t>
              </a:r>
              <a:r>
                <a: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2C3C43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Segoe UI" panose="020B0502040204020203" pitchFamily="34" charset="0"/>
                </a:rPr>
                <a:t>【EPM-Base】</a:t>
              </a:r>
            </a:p>
            <a:p>
              <a:pPr marL="742950" marR="0" lvl="1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1" lang="en-US" altLang="ja-JP" sz="24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2C3C43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Segoe UI" panose="020B0502040204020203" pitchFamily="34" charset="0"/>
                </a:rPr>
                <a:t>redmine.tokyo</a:t>
              </a:r>
              <a:r>
                <a: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2C3C43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Segoe UI" panose="020B0502040204020203" pitchFamily="34" charset="0"/>
                </a:rPr>
                <a:t>のスタッフ</a:t>
              </a:r>
              <a:endPara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2C3C43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Segoe UI" panose="020B0502040204020203" pitchFamily="34" charset="0"/>
              </a:endParaRPr>
            </a:p>
            <a:p>
              <a:pPr marL="742950" marR="0" lvl="1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1" lang="en-US" altLang="ja-JP" sz="24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2C3C43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Segoe UI" panose="020B0502040204020203" pitchFamily="34" charset="0"/>
                </a:rPr>
                <a:t>redmine</a:t>
              </a:r>
              <a:r>
                <a: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2C3C43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Segoe UI" panose="020B0502040204020203" pitchFamily="34" charset="0"/>
                </a:rPr>
                <a:t>エバンジェリストの会</a:t>
              </a:r>
              <a:endPara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2C3C43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Segoe UI" panose="020B0502040204020203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2C3C43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Segoe UI" panose="020B0502040204020203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2C3C43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Segoe UI" panose="020B0502040204020203" pitchFamily="34" charset="0"/>
                </a:rPr>
                <a:t>その他：</a:t>
              </a:r>
              <a:r>
                <a:rPr kumimoji="1" lang="en-US" altLang="ja-JP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2C3C43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Segoe UI" panose="020B0502040204020203" pitchFamily="34" charset="0"/>
                </a:rPr>
                <a:t>IPA</a:t>
              </a:r>
              <a:r>
                <a:rPr kumimoji="1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2C3C43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Segoe UI" panose="020B0502040204020203" pitchFamily="34" charset="0"/>
                </a:rPr>
                <a:t>の連携委員もやってます</a:t>
              </a:r>
              <a:endPara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2C3C43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Segoe UI" panose="020B0502040204020203" pitchFamily="34" charset="0"/>
              </a:endParaRPr>
            </a:p>
          </p:txBody>
        </p:sp>
      </p:grp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99AFA71-DCED-C1A7-0B9C-AB2E206BD0B5}"/>
              </a:ext>
            </a:extLst>
          </p:cNvPr>
          <p:cNvSpPr txBox="1"/>
          <p:nvPr/>
        </p:nvSpPr>
        <p:spPr>
          <a:xfrm>
            <a:off x="2099775" y="1948881"/>
            <a:ext cx="537358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egoe UI" panose="020B0502040204020203" pitchFamily="34" charset="0"/>
              </a:rPr>
              <a:t>フリーランス</a:t>
            </a: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egoe UI" panose="020B0502040204020203" pitchFamily="34" charset="0"/>
              </a:rPr>
              <a:t>の</a:t>
            </a:r>
            <a:r>
              <a:rPr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egoe UI" panose="020B0502040204020203" pitchFamily="34" charset="0"/>
              </a:rPr>
              <a:t>IT</a:t>
            </a: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egoe UI" panose="020B0502040204020203" pitchFamily="34" charset="0"/>
              </a:rPr>
              <a:t>屋</a:t>
            </a:r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egoe UI" panose="020B0502040204020203" pitchFamily="34" charset="0"/>
              </a:rPr>
              <a:t> </a:t>
            </a:r>
            <a:r>
              <a:rPr kumimoji="1"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egoe UI" panose="020B0502040204020203" pitchFamily="34" charset="0"/>
              </a:rPr>
              <a:t>(</a:t>
            </a: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egoe UI" panose="020B0502040204020203" pitchFamily="34" charset="0"/>
              </a:rPr>
              <a:t>屋号：</a:t>
            </a:r>
            <a:r>
              <a:rPr kumimoji="1" lang="en-US" altLang="ja-JP" sz="1800" dirty="0" err="1">
                <a:latin typeface="BIZ UDPゴシック" panose="020B0400000000000000" pitchFamily="50" charset="-128"/>
                <a:ea typeface="BIZ UDPゴシック" panose="020B0400000000000000" pitchFamily="50" charset="-128"/>
                <a:cs typeface="Segoe UI" panose="020B0502040204020203" pitchFamily="34" charset="0"/>
              </a:rPr>
              <a:t>POfficeO</a:t>
            </a:r>
            <a:r>
              <a:rPr kumimoji="1"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egoe UI" panose="020B0502040204020203" pitchFamily="34" charset="0"/>
              </a:rPr>
              <a:t>)</a:t>
            </a:r>
          </a:p>
          <a:p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egoe UI" panose="020B0502040204020203" pitchFamily="34" charset="0"/>
              </a:rPr>
              <a:t>　　</a:t>
            </a:r>
            <a:r>
              <a:rPr kumimoji="1"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egoe UI" panose="020B0502040204020203" pitchFamily="34" charset="0"/>
              </a:rPr>
              <a:t>IT</a:t>
            </a: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egoe UI" panose="020B0502040204020203" pitchFamily="34" charset="0"/>
              </a:rPr>
              <a:t>アドバイザー</a:t>
            </a:r>
            <a:r>
              <a:rPr kumimoji="1"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egoe UI" panose="020B0502040204020203" pitchFamily="34" charset="0"/>
              </a:rPr>
              <a:t>/</a:t>
            </a: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egoe UI" panose="020B0502040204020203" pitchFamily="34" charset="0"/>
              </a:rPr>
              <a:t>ソフトウェア開発</a:t>
            </a:r>
            <a:endParaRPr kumimoji="1" lang="en-US" altLang="ja-JP" sz="1800" dirty="0">
              <a:latin typeface="BIZ UDPゴシック" panose="020B0400000000000000" pitchFamily="50" charset="-128"/>
              <a:ea typeface="BIZ UDPゴシック" panose="020B0400000000000000" pitchFamily="50" charset="-128"/>
              <a:cs typeface="Segoe UI" panose="020B0502040204020203" pitchFamily="34" charset="0"/>
            </a:endParaRPr>
          </a:p>
          <a:p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egoe UI" panose="020B0502040204020203" pitchFamily="34" charset="0"/>
              </a:rPr>
              <a:t>　　　－定量的プロジェクトマネジメント</a:t>
            </a:r>
            <a:endParaRPr kumimoji="1" lang="en-US" altLang="ja-JP" sz="1800" dirty="0">
              <a:latin typeface="BIZ UDPゴシック" panose="020B0400000000000000" pitchFamily="50" charset="-128"/>
              <a:ea typeface="BIZ UDPゴシック" panose="020B0400000000000000" pitchFamily="50" charset="-128"/>
              <a:cs typeface="Segoe UI" panose="020B0502040204020203" pitchFamily="34" charset="0"/>
            </a:endParaRPr>
          </a:p>
          <a:p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egoe UI" panose="020B0502040204020203" pitchFamily="34" charset="0"/>
              </a:rPr>
              <a:t>　　　－プロジェクト見える化</a:t>
            </a:r>
            <a:endParaRPr kumimoji="1" lang="en-US" altLang="ja-JP" sz="1800" dirty="0">
              <a:latin typeface="BIZ UDPゴシック" panose="020B0400000000000000" pitchFamily="50" charset="-128"/>
              <a:ea typeface="BIZ UDPゴシック" panose="020B0400000000000000" pitchFamily="50" charset="-128"/>
              <a:cs typeface="Segoe UI" panose="020B0502040204020203" pitchFamily="34" charset="0"/>
            </a:endParaRPr>
          </a:p>
          <a:p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egoe UI" panose="020B0502040204020203" pitchFamily="34" charset="0"/>
              </a:rPr>
              <a:t>　　　－ソフトウェアソリューション</a:t>
            </a:r>
          </a:p>
        </p:txBody>
      </p:sp>
    </p:spTree>
    <p:extLst>
      <p:ext uri="{BB962C8B-B14F-4D97-AF65-F5344CB8AC3E}">
        <p14:creationId xmlns:p14="http://schemas.microsoft.com/office/powerpoint/2010/main" val="610639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339C03-F47C-84D3-0DA6-622126696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きっかけ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5B59E4C-768D-DBF6-1FEF-BCF70DB7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B89D4DF-B11E-B348-96D4-258E31F812AD}"/>
              </a:ext>
            </a:extLst>
          </p:cNvPr>
          <p:cNvSpPr txBox="1"/>
          <p:nvPr/>
        </p:nvSpPr>
        <p:spPr>
          <a:xfrm>
            <a:off x="281604" y="5672875"/>
            <a:ext cx="80599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そうだ、</a:t>
            </a:r>
            <a:r>
              <a:rPr kumimoji="1" lang="en-US" altLang="ja-JP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ChatGPT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に聞いてみよう！！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678E28DB-26F6-9C9D-46D9-4789258E1E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941" y="4638411"/>
            <a:ext cx="1000125" cy="1000125"/>
          </a:xfrm>
          <a:prstGeom prst="rect">
            <a:avLst/>
          </a:prstGeom>
        </p:spPr>
      </p:pic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5AC56E81-E94F-4BC5-ECF7-2FD9E348348E}"/>
              </a:ext>
            </a:extLst>
          </p:cNvPr>
          <p:cNvGrpSpPr/>
          <p:nvPr/>
        </p:nvGrpSpPr>
        <p:grpSpPr>
          <a:xfrm>
            <a:off x="281603" y="1147177"/>
            <a:ext cx="8059941" cy="1065373"/>
            <a:chOff x="281603" y="1147177"/>
            <a:chExt cx="8059941" cy="1065373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63DB0FEA-1481-F64A-AB48-5E6D474BCB9E}"/>
                </a:ext>
              </a:extLst>
            </p:cNvPr>
            <p:cNvSpPr txBox="1"/>
            <p:nvPr/>
          </p:nvSpPr>
          <p:spPr>
            <a:xfrm>
              <a:off x="281603" y="1147177"/>
              <a:ext cx="80599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Clr>
                  <a:schemeClr val="accent2"/>
                </a:buClr>
                <a:buFont typeface="Wingdings" panose="05000000000000000000" pitchFamily="2" charset="2"/>
                <a:buChar char="p"/>
              </a:pPr>
              <a:r>
                <a:rPr kumimoji="1" lang="en-US" altLang="ja-JP" sz="2400" dirty="0" err="1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ChatGPT</a:t>
              </a:r>
              <a:r>
                <a:rPr kumimoji="1" lang="ja-JP" altLang="en-US" sz="2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について、世間が騒がしいなー。</a:t>
              </a:r>
            </a:p>
          </p:txBody>
        </p:sp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7AAD976A-46EB-EA0D-61D6-663F5AE91F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47853" y="1181754"/>
              <a:ext cx="1066800" cy="1030796"/>
            </a:xfrm>
            <a:prstGeom prst="rect">
              <a:avLst/>
            </a:prstGeom>
          </p:spPr>
        </p:pic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25EB0D31-94EA-62A4-BD63-6582A81F7EE3}"/>
              </a:ext>
            </a:extLst>
          </p:cNvPr>
          <p:cNvGrpSpPr/>
          <p:nvPr/>
        </p:nvGrpSpPr>
        <p:grpSpPr>
          <a:xfrm>
            <a:off x="281603" y="2305963"/>
            <a:ext cx="8522155" cy="1518519"/>
            <a:chOff x="281603" y="2305963"/>
            <a:chExt cx="8522155" cy="1518519"/>
          </a:xfrm>
        </p:grpSpPr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6712BC9E-5FAB-C283-A0D7-1F5D04BB335F}"/>
                </a:ext>
              </a:extLst>
            </p:cNvPr>
            <p:cNvSpPr txBox="1"/>
            <p:nvPr/>
          </p:nvSpPr>
          <p:spPr>
            <a:xfrm>
              <a:off x="281603" y="2305963"/>
              <a:ext cx="85221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Clr>
                  <a:schemeClr val="accent2"/>
                </a:buClr>
                <a:buFont typeface="Wingdings" panose="05000000000000000000" pitchFamily="2" charset="2"/>
                <a:buChar char="p"/>
              </a:pPr>
              <a:r>
                <a:rPr kumimoji="1" lang="en-US" altLang="ja-JP" sz="2400" dirty="0" err="1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redmine.tokyo</a:t>
              </a:r>
              <a:r>
                <a:rPr kumimoji="1" lang="ja-JP" altLang="en-US" sz="2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や他の</a:t>
              </a:r>
              <a:r>
                <a:rPr kumimoji="1" lang="en-US" altLang="ja-JP" sz="2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C</a:t>
              </a:r>
              <a:r>
                <a:rPr lang="en-US" altLang="ja-JP" sz="2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ommunity</a:t>
              </a:r>
              <a:r>
                <a:rPr kumimoji="1" lang="ja-JP" altLang="en-US" sz="2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でも話題に。</a:t>
              </a:r>
            </a:p>
          </p:txBody>
        </p:sp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81321551-7CE1-BA91-4E15-0D032266A85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862" y="2633857"/>
              <a:ext cx="1190625" cy="1190625"/>
            </a:xfrm>
            <a:prstGeom prst="rect">
              <a:avLst/>
            </a:prstGeom>
          </p:spPr>
        </p:pic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9B7C5D37-370C-6E97-E0BE-6260EFDA948A}"/>
              </a:ext>
            </a:extLst>
          </p:cNvPr>
          <p:cNvGrpSpPr/>
          <p:nvPr/>
        </p:nvGrpSpPr>
        <p:grpSpPr>
          <a:xfrm>
            <a:off x="281604" y="3831412"/>
            <a:ext cx="8341401" cy="1509415"/>
            <a:chOff x="281604" y="3831412"/>
            <a:chExt cx="8341401" cy="1509415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A3064AF1-39C1-575D-18EC-3E14C41DE217}"/>
                </a:ext>
              </a:extLst>
            </p:cNvPr>
            <p:cNvSpPr txBox="1"/>
            <p:nvPr/>
          </p:nvSpPr>
          <p:spPr>
            <a:xfrm>
              <a:off x="281604" y="3831412"/>
              <a:ext cx="83414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Clr>
                  <a:schemeClr val="accent2"/>
                </a:buClr>
                <a:buFont typeface="Wingdings" panose="05000000000000000000" pitchFamily="2" charset="2"/>
                <a:buChar char="p"/>
              </a:pPr>
              <a:r>
                <a:rPr kumimoji="1" lang="en-US" altLang="ja-JP" sz="2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Redmine</a:t>
              </a:r>
              <a:r>
                <a:rPr kumimoji="1" lang="ja-JP" altLang="en-US" sz="2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と</a:t>
              </a:r>
              <a:r>
                <a:rPr kumimoji="1" lang="en-US" altLang="ja-JP" sz="2400" dirty="0" err="1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ChatGPT</a:t>
              </a:r>
              <a:r>
                <a:rPr kumimoji="1" lang="ja-JP" altLang="en-US" sz="2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の組合せで、何ができるのか？</a:t>
              </a:r>
            </a:p>
          </p:txBody>
        </p:sp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6AEE97B6-66BC-1D00-BFB9-AF3D4AD0926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12462" y="4293077"/>
              <a:ext cx="1047750" cy="10477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77738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CCAD91-B67C-9A3C-156A-89967CB8C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聞いてみました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C07D1BF-45B6-CE28-0078-7FC225EE2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9199B0D-E745-1D3E-6C08-D3A2807CFFA8}"/>
              </a:ext>
            </a:extLst>
          </p:cNvPr>
          <p:cNvSpPr txBox="1"/>
          <p:nvPr/>
        </p:nvSpPr>
        <p:spPr>
          <a:xfrm>
            <a:off x="234010" y="1518167"/>
            <a:ext cx="851658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A: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Redmine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</a:t>
            </a:r>
            <a:r>
              <a:rPr kumimoji="1" lang="en-US" altLang="ja-JP" sz="12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ChatGPT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の連携による具体的な活用例を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つご紹介します。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28600" indent="-228600" algn="l">
              <a:buFont typeface="+mj-lt"/>
              <a:buAutoNum type="arabicPeriod"/>
            </a:pPr>
            <a:r>
              <a:rPr kumimoji="1" lang="ja-JP" altLang="en-US" sz="1200" b="1" dirty="0">
                <a:solidFill>
                  <a:schemeClr val="accent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チケット作成支援</a:t>
            </a:r>
            <a:r>
              <a:rPr kumimoji="1" lang="en-US" altLang="ja-JP" sz="1200" b="1" dirty="0">
                <a:solidFill>
                  <a:schemeClr val="accent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:</a:t>
            </a:r>
          </a:p>
          <a:p>
            <a:pPr lvl="1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ユーザーが新しいチケットを作成する際、</a:t>
            </a:r>
            <a:r>
              <a:rPr kumimoji="1" lang="en-US" altLang="ja-JP" sz="12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ChatGPT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を使ってチケットの詳細や要件を収集することができます。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1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ユーザーが簡単な説明やキーワードを提供すると、</a:t>
            </a:r>
            <a:r>
              <a:rPr kumimoji="1" lang="en-US" altLang="ja-JP" sz="12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ChatGPT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が追加の質問をしたり、必要な情報を明確化したりする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1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ことで、正確かつ完全なチケットが作成されます。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1"/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28600" indent="-228600" algn="l">
              <a:buFont typeface="+mj-lt"/>
              <a:buAutoNum type="arabicPeriod"/>
            </a:pPr>
            <a:r>
              <a:rPr kumimoji="1" lang="ja-JP" altLang="en-US" sz="1200" b="1" dirty="0">
                <a:solidFill>
                  <a:schemeClr val="accent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タスク進捗の自動更新</a:t>
            </a:r>
            <a:r>
              <a:rPr kumimoji="1" lang="en-US" altLang="ja-JP" sz="1200" b="1" dirty="0">
                <a:solidFill>
                  <a:schemeClr val="accent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: </a:t>
            </a:r>
          </a:p>
          <a:p>
            <a:pPr lvl="1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チームメンバーがタスクの進捗状況を更新する際に、</a:t>
            </a:r>
            <a:r>
              <a:rPr kumimoji="1" lang="en-US" altLang="ja-JP" sz="12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ChatGPT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を活用することで、手動の入力作業を削減できます。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1"/>
            <a:r>
              <a:rPr kumimoji="1" lang="en-US" altLang="ja-JP" sz="12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ChatGPT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に進捗状況の更新を依頼すると、</a:t>
            </a:r>
            <a:r>
              <a:rPr kumimoji="1" lang="en-US" altLang="ja-JP" sz="12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ChatGPT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が必要な情報を問い合わせ、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Redmine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に自動的に進捗の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1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更新を行います。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1"/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28600" indent="-228600">
              <a:buFont typeface="+mj-lt"/>
              <a:buAutoNum type="arabicPeriod"/>
            </a:pPr>
            <a:r>
              <a:rPr kumimoji="1" lang="ja-JP" altLang="en-US" sz="1200" b="1" dirty="0">
                <a:solidFill>
                  <a:schemeClr val="accent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自動アサイン</a:t>
            </a:r>
            <a:r>
              <a:rPr kumimoji="1" lang="en-US" altLang="ja-JP" sz="1200" b="1" dirty="0">
                <a:solidFill>
                  <a:schemeClr val="accent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: </a:t>
            </a:r>
          </a:p>
          <a:p>
            <a:pPr lvl="1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新しいチケットが作成された際、</a:t>
            </a:r>
            <a:r>
              <a:rPr kumimoji="1" lang="en-US" altLang="ja-JP" sz="12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ChatGPT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を使用して最適な担当者を自動的にアサインすることができます。</a:t>
            </a:r>
            <a:r>
              <a:rPr kumimoji="1" lang="en-US" altLang="ja-JP" sz="12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ChatGPT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は、チケットの内容や優先度、チームメンバーのスキルセットなどを考慮して、最適な担当者を推薦すること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1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ができます。これにより、チケットのアサインプロセスが迅速化され、タスクの効率的な処理が可能となります。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1"/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28600" indent="-228600">
              <a:buFont typeface="+mj-lt"/>
              <a:buAutoNum type="arabicPeriod"/>
            </a:pPr>
            <a:r>
              <a:rPr kumimoji="1" lang="ja-JP" altLang="en-US" sz="1200" b="1" dirty="0">
                <a:solidFill>
                  <a:schemeClr val="accent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自動チケット優先度の設定</a:t>
            </a:r>
            <a:r>
              <a:rPr kumimoji="1" lang="en-US" altLang="ja-JP" sz="1200" b="1" dirty="0">
                <a:solidFill>
                  <a:schemeClr val="accent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: </a:t>
            </a:r>
          </a:p>
          <a:p>
            <a:pPr lvl="1"/>
            <a:r>
              <a:rPr kumimoji="1" lang="en-US" altLang="ja-JP" sz="12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ChatGPT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を使用して、新しいチケットの優先度を自動的に設定することができます。</a:t>
            </a:r>
            <a:r>
              <a:rPr kumimoji="1" lang="en-US" altLang="ja-JP" sz="12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ChatGPT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はチケットの内容や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1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重要度を判断し、適切な優先度を割り当てます。これにより、チームメンバーが手動で優先度を設定する手間を省き、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1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重要なタスクに対する対応が迅速になります。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1"/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28600" indent="-228600">
              <a:buFont typeface="+mj-lt"/>
              <a:buAutoNum type="arabicPeriod"/>
            </a:pPr>
            <a:r>
              <a:rPr kumimoji="1" lang="ja-JP" altLang="en-US" sz="1200" b="1" dirty="0">
                <a:solidFill>
                  <a:schemeClr val="accent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チケット検索と解決策提供</a:t>
            </a:r>
            <a:r>
              <a:rPr kumimoji="1" lang="en-US" altLang="ja-JP" sz="1200" b="1" dirty="0">
                <a:solidFill>
                  <a:schemeClr val="accent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: </a:t>
            </a:r>
          </a:p>
          <a:p>
            <a:pPr lvl="1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ユーザーがチケットを検索して解決策を見つける際、</a:t>
            </a:r>
            <a:r>
              <a:rPr kumimoji="1" lang="en-US" altLang="ja-JP" sz="12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ChatGPT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を活用することで、効率的なサポートを提供できます。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1"/>
            <a:r>
              <a:rPr kumimoji="1" lang="en-US" altLang="ja-JP" sz="12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ChatGPT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はユーザーの問い合わせやキーワードを解釈し、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Redmine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のナレッジベースや過去のチケットから関連情報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1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を検索して提供します。これにより、ユーザーが迅速に問題解決や必要な情報の入手ができます。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4F2CF04-DA0B-3C45-C3C1-356E98EB3E44}"/>
              </a:ext>
            </a:extLst>
          </p:cNvPr>
          <p:cNvSpPr txBox="1"/>
          <p:nvPr/>
        </p:nvSpPr>
        <p:spPr>
          <a:xfrm>
            <a:off x="234010" y="1069024"/>
            <a:ext cx="41649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2C3C43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Q: Redmine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C3C43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と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2C3C43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ChatGPT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C3C43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の連携を、５つあげてください。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2C3C43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7458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2A2050-895F-34F3-613F-887D5B7B4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ということで、作ってみることにした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D4D0D03-8431-4CB3-3C4D-8077973F7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5DD7AED-121C-BB93-20F4-27426A3E2037}"/>
              </a:ext>
            </a:extLst>
          </p:cNvPr>
          <p:cNvSpPr txBox="1"/>
          <p:nvPr/>
        </p:nvSpPr>
        <p:spPr>
          <a:xfrm>
            <a:off x="270974" y="946290"/>
            <a:ext cx="843709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p"/>
            </a:pPr>
            <a:r>
              <a:rPr lang="ja-JP" altLang="en-US" sz="2400" b="1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「チケット作成支援」、「自動チケット優先度の設定」及び</a:t>
            </a:r>
            <a:endParaRPr lang="en-US" altLang="ja-JP" sz="2400" b="1" dirty="0">
              <a:solidFill>
                <a:schemeClr val="bg2">
                  <a:lumMod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1">
              <a:buClr>
                <a:schemeClr val="accent2"/>
              </a:buClr>
            </a:pPr>
            <a:r>
              <a:rPr lang="ja-JP" altLang="en-US" sz="2400" b="1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「自動アサインの一部分」。</a:t>
            </a:r>
            <a:endParaRPr lang="en-US" altLang="ja-JP" sz="2400" b="1" dirty="0">
              <a:solidFill>
                <a:schemeClr val="bg2">
                  <a:lumMod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00100" lvl="1" indent="-3429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kumimoji="1" lang="ja-JP" altLang="en-US" sz="2000" b="1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第一段階は、チケットの</a:t>
            </a:r>
            <a:r>
              <a:rPr kumimoji="1" lang="ja-JP" altLang="en-US" sz="2000" b="1" dirty="0">
                <a:solidFill>
                  <a:srgbClr val="CC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新規起票</a:t>
            </a:r>
            <a:r>
              <a:rPr kumimoji="1" lang="ja-JP" altLang="en-US" sz="2000" b="1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プログラム作成。</a:t>
            </a:r>
            <a:r>
              <a:rPr kumimoji="1" lang="en-US" altLang="ja-JP" sz="1400" b="1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1400" b="1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第二段階は修正？？</a:t>
            </a:r>
            <a:r>
              <a:rPr kumimoji="1" lang="en-US" altLang="ja-JP" sz="1400" b="1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kumimoji="1" lang="en-US" altLang="ja-JP" sz="2000" b="1" dirty="0">
              <a:solidFill>
                <a:schemeClr val="bg2">
                  <a:lumMod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EFF85398-83D4-60D0-AE98-0F9C95BC64BD}"/>
              </a:ext>
            </a:extLst>
          </p:cNvPr>
          <p:cNvGrpSpPr/>
          <p:nvPr/>
        </p:nvGrpSpPr>
        <p:grpSpPr>
          <a:xfrm>
            <a:off x="1063252" y="2304197"/>
            <a:ext cx="5954233" cy="4157318"/>
            <a:chOff x="1063252" y="2304197"/>
            <a:chExt cx="5954233" cy="4157318"/>
          </a:xfrm>
        </p:grpSpPr>
        <p:sp>
          <p:nvSpPr>
            <p:cNvPr id="15" name="吹き出し: 下矢印 14">
              <a:extLst>
                <a:ext uri="{FF2B5EF4-FFF2-40B4-BE49-F238E27FC236}">
                  <a16:creationId xmlns:a16="http://schemas.microsoft.com/office/drawing/2014/main" id="{B2947971-2B30-5C0D-1CF3-5A05C8B939B5}"/>
                </a:ext>
              </a:extLst>
            </p:cNvPr>
            <p:cNvSpPr/>
            <p:nvPr/>
          </p:nvSpPr>
          <p:spPr>
            <a:xfrm>
              <a:off x="1063252" y="2304197"/>
              <a:ext cx="5954232" cy="828000"/>
            </a:xfrm>
            <a:prstGeom prst="downArrowCallou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600" dirty="0">
                  <a:solidFill>
                    <a:schemeClr val="bg2">
                      <a:lumMod val="25000"/>
                    </a:schemeClr>
                  </a:solidFill>
                  <a:latin typeface="+mn-ea"/>
                </a:rPr>
                <a:t>　　　　①　</a:t>
              </a:r>
              <a:r>
                <a:rPr kumimoji="1" lang="en-US" altLang="ja-JP" sz="1600" dirty="0" err="1">
                  <a:solidFill>
                    <a:schemeClr val="bg2">
                      <a:lumMod val="25000"/>
                    </a:schemeClr>
                  </a:solidFill>
                  <a:latin typeface="+mn-ea"/>
                </a:rPr>
                <a:t>ChatGPT</a:t>
              </a:r>
              <a:r>
                <a:rPr kumimoji="1" lang="ja-JP" altLang="en-US" sz="1600" dirty="0">
                  <a:solidFill>
                    <a:schemeClr val="bg2">
                      <a:lumMod val="25000"/>
                    </a:schemeClr>
                  </a:solidFill>
                  <a:latin typeface="+mn-ea"/>
                </a:rPr>
                <a:t>に、</a:t>
              </a:r>
              <a:r>
                <a:rPr kumimoji="1" lang="en-US" altLang="ja-JP" sz="1600" dirty="0" err="1">
                  <a:solidFill>
                    <a:schemeClr val="bg2">
                      <a:lumMod val="25000"/>
                    </a:schemeClr>
                  </a:solidFill>
                  <a:latin typeface="+mn-ea"/>
                </a:rPr>
                <a:t>Redmica</a:t>
              </a:r>
              <a:r>
                <a:rPr kumimoji="1" lang="ja-JP" altLang="en-US" sz="1600" dirty="0">
                  <a:solidFill>
                    <a:schemeClr val="bg2">
                      <a:lumMod val="25000"/>
                    </a:schemeClr>
                  </a:solidFill>
                  <a:latin typeface="+mn-ea"/>
                </a:rPr>
                <a:t>のチケット起票のための</a:t>
              </a:r>
              <a:endParaRPr kumimoji="1" lang="en-US" altLang="ja-JP" sz="1600" dirty="0">
                <a:solidFill>
                  <a:schemeClr val="bg2">
                    <a:lumMod val="25000"/>
                  </a:schemeClr>
                </a:solidFill>
                <a:latin typeface="+mn-ea"/>
              </a:endParaRPr>
            </a:p>
            <a:p>
              <a:r>
                <a:rPr kumimoji="1" lang="ja-JP" altLang="en-US" sz="1600" dirty="0">
                  <a:solidFill>
                    <a:schemeClr val="bg2">
                      <a:lumMod val="25000"/>
                    </a:schemeClr>
                  </a:solidFill>
                  <a:latin typeface="+mn-ea"/>
                </a:rPr>
                <a:t>　　　　　　 項目テンプレートを教える。</a:t>
              </a:r>
            </a:p>
          </p:txBody>
        </p:sp>
        <p:sp>
          <p:nvSpPr>
            <p:cNvPr id="16" name="吹き出し: 下矢印 15">
              <a:extLst>
                <a:ext uri="{FF2B5EF4-FFF2-40B4-BE49-F238E27FC236}">
                  <a16:creationId xmlns:a16="http://schemas.microsoft.com/office/drawing/2014/main" id="{B688650D-164E-1D5E-1E53-2C6BADDE08B4}"/>
                </a:ext>
              </a:extLst>
            </p:cNvPr>
            <p:cNvSpPr/>
            <p:nvPr/>
          </p:nvSpPr>
          <p:spPr>
            <a:xfrm>
              <a:off x="1063253" y="3226856"/>
              <a:ext cx="5954232" cy="828000"/>
            </a:xfrm>
            <a:prstGeom prst="downArrowCallou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600" dirty="0">
                  <a:solidFill>
                    <a:schemeClr val="bg2">
                      <a:lumMod val="25000"/>
                    </a:schemeClr>
                  </a:solidFill>
                  <a:latin typeface="+mn-ea"/>
                </a:rPr>
                <a:t>　　　　②　</a:t>
              </a:r>
              <a:r>
                <a:rPr kumimoji="1" lang="en-US" altLang="ja-JP" sz="1600" dirty="0" err="1">
                  <a:solidFill>
                    <a:schemeClr val="bg2">
                      <a:lumMod val="25000"/>
                    </a:schemeClr>
                  </a:solidFill>
                  <a:latin typeface="+mn-ea"/>
                </a:rPr>
                <a:t>ChatGPT</a:t>
              </a:r>
              <a:r>
                <a:rPr kumimoji="1" lang="ja-JP" altLang="en-US" sz="1600" dirty="0">
                  <a:solidFill>
                    <a:schemeClr val="bg2">
                      <a:lumMod val="25000"/>
                    </a:schemeClr>
                  </a:solidFill>
                  <a:latin typeface="+mn-ea"/>
                </a:rPr>
                <a:t>に情報を入力し、テンプレートに従って</a:t>
              </a:r>
              <a:endParaRPr kumimoji="1" lang="en-US" altLang="ja-JP" sz="1600" dirty="0">
                <a:solidFill>
                  <a:schemeClr val="bg2">
                    <a:lumMod val="25000"/>
                  </a:schemeClr>
                </a:solidFill>
                <a:latin typeface="+mn-ea"/>
              </a:endParaRPr>
            </a:p>
            <a:p>
              <a:r>
                <a:rPr kumimoji="1" lang="ja-JP" altLang="en-US" sz="1600" dirty="0">
                  <a:solidFill>
                    <a:schemeClr val="bg2">
                      <a:lumMod val="25000"/>
                    </a:schemeClr>
                  </a:solidFill>
                  <a:latin typeface="+mn-ea"/>
                </a:rPr>
                <a:t>　　　　　　 チケット項目を答えてもらう。</a:t>
              </a:r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CBF898BB-41AD-33BD-AAB0-E342C9B59FA0}"/>
                </a:ext>
              </a:extLst>
            </p:cNvPr>
            <p:cNvSpPr/>
            <p:nvPr/>
          </p:nvSpPr>
          <p:spPr>
            <a:xfrm>
              <a:off x="1063252" y="5957515"/>
              <a:ext cx="5954232" cy="504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600" dirty="0">
                  <a:solidFill>
                    <a:schemeClr val="bg2">
                      <a:lumMod val="25000"/>
                    </a:schemeClr>
                  </a:solidFill>
                  <a:latin typeface="+mn-ea"/>
                </a:rPr>
                <a:t>　　　　⑤　</a:t>
              </a:r>
              <a:r>
                <a:rPr kumimoji="1" lang="en-US" altLang="ja-JP" sz="1600" dirty="0" err="1">
                  <a:solidFill>
                    <a:schemeClr val="bg2">
                      <a:lumMod val="25000"/>
                    </a:schemeClr>
                  </a:solidFill>
                  <a:latin typeface="+mn-ea"/>
                </a:rPr>
                <a:t>Redmica</a:t>
              </a:r>
              <a:r>
                <a:rPr kumimoji="1" lang="ja-JP" altLang="en-US" sz="1600" dirty="0">
                  <a:solidFill>
                    <a:schemeClr val="bg2">
                      <a:lumMod val="25000"/>
                    </a:schemeClr>
                  </a:solidFill>
                  <a:latin typeface="+mn-ea"/>
                </a:rPr>
                <a:t>へチケット・データを送り、新規起票する。</a:t>
              </a:r>
            </a:p>
          </p:txBody>
        </p:sp>
        <p:sp>
          <p:nvSpPr>
            <p:cNvPr id="11" name="吹き出し: 下矢印 10">
              <a:extLst>
                <a:ext uri="{FF2B5EF4-FFF2-40B4-BE49-F238E27FC236}">
                  <a16:creationId xmlns:a16="http://schemas.microsoft.com/office/drawing/2014/main" id="{783ECA40-90D9-3988-4523-77A8B8DABEC2}"/>
                </a:ext>
              </a:extLst>
            </p:cNvPr>
            <p:cNvSpPr/>
            <p:nvPr/>
          </p:nvSpPr>
          <p:spPr>
            <a:xfrm>
              <a:off x="1063252" y="5007865"/>
              <a:ext cx="5954232" cy="828000"/>
            </a:xfrm>
            <a:prstGeom prst="downArrowCallou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600" dirty="0">
                  <a:solidFill>
                    <a:schemeClr val="bg2">
                      <a:lumMod val="25000"/>
                    </a:schemeClr>
                  </a:solidFill>
                  <a:latin typeface="+mn-ea"/>
                </a:rPr>
                <a:t>　　　　</a:t>
              </a:r>
              <a:r>
                <a:rPr kumimoji="1" lang="ja-JP" altLang="en-US" sz="1600" dirty="0">
                  <a:solidFill>
                    <a:schemeClr val="bg2">
                      <a:lumMod val="25000"/>
                    </a:schemeClr>
                  </a:solidFill>
                  <a:latin typeface="+mn-ea"/>
                </a:rPr>
                <a:t>④ </a:t>
              </a:r>
              <a:r>
                <a:rPr kumimoji="1" lang="en-US" altLang="ja-JP" sz="1600" dirty="0" err="1">
                  <a:solidFill>
                    <a:schemeClr val="bg2">
                      <a:lumMod val="25000"/>
                    </a:schemeClr>
                  </a:solidFill>
                  <a:latin typeface="+mn-ea"/>
                </a:rPr>
                <a:t>ChatGPT</a:t>
              </a:r>
              <a:r>
                <a:rPr kumimoji="1" lang="ja-JP" altLang="en-US" sz="1600" dirty="0">
                  <a:solidFill>
                    <a:schemeClr val="bg2">
                      <a:lumMod val="25000"/>
                    </a:schemeClr>
                  </a:solidFill>
                  <a:latin typeface="+mn-ea"/>
                </a:rPr>
                <a:t>からの答えを分解し、チケット・データを</a:t>
              </a:r>
              <a:endParaRPr kumimoji="1" lang="en-US" altLang="ja-JP" sz="1600" dirty="0">
                <a:solidFill>
                  <a:schemeClr val="bg2">
                    <a:lumMod val="25000"/>
                  </a:schemeClr>
                </a:solidFill>
                <a:latin typeface="+mn-ea"/>
              </a:endParaRPr>
            </a:p>
            <a:p>
              <a:r>
                <a:rPr kumimoji="1" lang="ja-JP" altLang="en-US" sz="1600" dirty="0">
                  <a:solidFill>
                    <a:schemeClr val="bg2">
                      <a:lumMod val="25000"/>
                    </a:schemeClr>
                  </a:solidFill>
                  <a:latin typeface="+mn-ea"/>
                </a:rPr>
                <a:t>　　　　　　作成する。</a:t>
              </a:r>
            </a:p>
          </p:txBody>
        </p:sp>
        <p:sp>
          <p:nvSpPr>
            <p:cNvPr id="12" name="吹き出し: 下矢印 11">
              <a:extLst>
                <a:ext uri="{FF2B5EF4-FFF2-40B4-BE49-F238E27FC236}">
                  <a16:creationId xmlns:a16="http://schemas.microsoft.com/office/drawing/2014/main" id="{E408F202-D33D-6712-997A-9333BF2411F2}"/>
                </a:ext>
              </a:extLst>
            </p:cNvPr>
            <p:cNvSpPr/>
            <p:nvPr/>
          </p:nvSpPr>
          <p:spPr>
            <a:xfrm>
              <a:off x="1063252" y="4101419"/>
              <a:ext cx="5954232" cy="828000"/>
            </a:xfrm>
            <a:prstGeom prst="downArrowCallou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600" dirty="0">
                  <a:solidFill>
                    <a:schemeClr val="bg2">
                      <a:lumMod val="25000"/>
                    </a:schemeClr>
                  </a:solidFill>
                  <a:latin typeface="+mn-ea"/>
                </a:rPr>
                <a:t>　　　　③　追加・修正があれば、再度</a:t>
              </a:r>
              <a:r>
                <a:rPr kumimoji="1" lang="en-US" altLang="ja-JP" sz="1600" dirty="0" err="1">
                  <a:solidFill>
                    <a:schemeClr val="bg2">
                      <a:lumMod val="25000"/>
                    </a:schemeClr>
                  </a:solidFill>
                  <a:latin typeface="+mn-ea"/>
                </a:rPr>
                <a:t>ChatGPT</a:t>
              </a:r>
              <a:r>
                <a:rPr kumimoji="1" lang="ja-JP" altLang="en-US" sz="1600" dirty="0">
                  <a:solidFill>
                    <a:schemeClr val="bg2">
                      <a:lumMod val="25000"/>
                    </a:schemeClr>
                  </a:solidFill>
                  <a:latin typeface="+mn-ea"/>
                </a:rPr>
                <a:t>に知らせ、</a:t>
              </a:r>
              <a:endParaRPr kumimoji="1" lang="en-US" altLang="ja-JP" sz="1600" dirty="0">
                <a:solidFill>
                  <a:schemeClr val="bg2">
                    <a:lumMod val="25000"/>
                  </a:schemeClr>
                </a:solidFill>
                <a:latin typeface="+mn-ea"/>
              </a:endParaRPr>
            </a:p>
            <a:p>
              <a:r>
                <a:rPr kumimoji="1" lang="ja-JP" altLang="en-US" sz="1600" dirty="0">
                  <a:solidFill>
                    <a:schemeClr val="bg2">
                      <a:lumMod val="25000"/>
                    </a:schemeClr>
                  </a:solidFill>
                  <a:latin typeface="+mn-ea"/>
                </a:rPr>
                <a:t>　　　　　　 修正された答えをもらう。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27485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2A2050-895F-34F3-613F-887D5B7B4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作ってみました </a:t>
            </a:r>
            <a:r>
              <a:rPr kumimoji="1" lang="en-US" altLang="ja-JP" dirty="0"/>
              <a:t>(1/3)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D4D0D03-8431-4CB3-3C4D-8077973F7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1DDF8AD-370C-813F-A1DB-61A893A9E3C7}"/>
              </a:ext>
            </a:extLst>
          </p:cNvPr>
          <p:cNvSpPr txBox="1"/>
          <p:nvPr/>
        </p:nvSpPr>
        <p:spPr>
          <a:xfrm>
            <a:off x="281607" y="1201497"/>
            <a:ext cx="8284640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l">
              <a:buClr>
                <a:schemeClr val="accent2"/>
              </a:buClr>
              <a:buFont typeface="Wingdings" panose="05000000000000000000" pitchFamily="2" charset="2"/>
              <a:buChar char="p"/>
            </a:pP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１回目のトライ</a:t>
            </a:r>
            <a:endParaRPr kumimoji="1"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914400" lvl="1" indent="-4572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まずは、</a:t>
            </a:r>
            <a:r>
              <a:rPr kumimoji="1" lang="ja-JP" altLang="en-US" sz="2400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①から③</a:t>
            </a:r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を作成し、</a:t>
            </a:r>
            <a:r>
              <a:rPr kumimoji="1" lang="en-US" altLang="ja-JP" sz="24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ChatGPT</a:t>
            </a:r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の動作を確認。</a:t>
            </a:r>
            <a:endParaRPr kumimoji="1"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2">
              <a:buClr>
                <a:schemeClr val="accent2"/>
              </a:buClr>
            </a:pPr>
            <a:r>
              <a: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Python + </a:t>
            </a:r>
            <a:r>
              <a:rPr kumimoji="1" lang="en-US" altLang="ja-JP" sz="20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Flet</a:t>
            </a:r>
            <a:r>
              <a:rPr kumimoji="1"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+ </a:t>
            </a:r>
            <a:r>
              <a:rPr kumimoji="1" lang="en-US" altLang="ja-JP" sz="20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OpenAI</a:t>
            </a:r>
            <a:r>
              <a:rPr kumimoji="1"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API</a:t>
            </a:r>
            <a:endParaRPr kumimoji="1" lang="ja-JP" altLang="en-US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3FDB7EAD-1A46-477F-AC4B-E45F23D4ACC3}"/>
              </a:ext>
            </a:extLst>
          </p:cNvPr>
          <p:cNvGrpSpPr/>
          <p:nvPr/>
        </p:nvGrpSpPr>
        <p:grpSpPr>
          <a:xfrm>
            <a:off x="2533430" y="2444358"/>
            <a:ext cx="2260967" cy="900000"/>
            <a:chOff x="1800670" y="2447866"/>
            <a:chExt cx="2260967" cy="900000"/>
          </a:xfrm>
        </p:grpSpPr>
        <p:sp>
          <p:nvSpPr>
            <p:cNvPr id="7" name="矢印: 下 6">
              <a:extLst>
                <a:ext uri="{FF2B5EF4-FFF2-40B4-BE49-F238E27FC236}">
                  <a16:creationId xmlns:a16="http://schemas.microsoft.com/office/drawing/2014/main" id="{3612A7EF-3F3B-83DA-96E9-B08583306FFF}"/>
                </a:ext>
              </a:extLst>
            </p:cNvPr>
            <p:cNvSpPr/>
            <p:nvPr/>
          </p:nvSpPr>
          <p:spPr>
            <a:xfrm>
              <a:off x="2711303" y="2635211"/>
              <a:ext cx="1350334" cy="71265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800" dirty="0"/>
                <a:t>失敗</a:t>
              </a:r>
            </a:p>
          </p:txBody>
        </p:sp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1006ACBE-27DB-D1AE-C615-3AE2837012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0670" y="2447866"/>
              <a:ext cx="900000" cy="900000"/>
            </a:xfrm>
            <a:prstGeom prst="rect">
              <a:avLst/>
            </a:prstGeom>
          </p:spPr>
        </p:pic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A9417E2E-B6EF-6A24-E80A-D72575B68E45}"/>
              </a:ext>
            </a:extLst>
          </p:cNvPr>
          <p:cNvGrpSpPr/>
          <p:nvPr/>
        </p:nvGrpSpPr>
        <p:grpSpPr>
          <a:xfrm>
            <a:off x="745971" y="3574235"/>
            <a:ext cx="7884198" cy="2436462"/>
            <a:chOff x="745971" y="3574235"/>
            <a:chExt cx="7884198" cy="2436462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9FE8777A-EADE-844D-03ED-9D01C70300FE}"/>
                </a:ext>
              </a:extLst>
            </p:cNvPr>
            <p:cNvSpPr txBox="1"/>
            <p:nvPr/>
          </p:nvSpPr>
          <p:spPr>
            <a:xfrm>
              <a:off x="745971" y="3574235"/>
              <a:ext cx="78841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Clr>
                  <a:schemeClr val="accent2"/>
                </a:buClr>
                <a:buFont typeface="Arial" panose="020B0604020202020204" pitchFamily="34" charset="0"/>
                <a:buChar char="•"/>
              </a:pPr>
              <a:r>
                <a:rPr kumimoji="1" lang="ja-JP" altLang="en-US" sz="2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プログラムは正常に動きましたが、失敗でした。</a:t>
              </a: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C8DDBC61-CDF3-D5C0-F8B0-803BE0D99B9B}"/>
                </a:ext>
              </a:extLst>
            </p:cNvPr>
            <p:cNvSpPr txBox="1"/>
            <p:nvPr/>
          </p:nvSpPr>
          <p:spPr>
            <a:xfrm>
              <a:off x="1190847" y="4035900"/>
              <a:ext cx="741260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sz="2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①の段階で、入力トークン数が制限を超え、</a:t>
              </a:r>
              <a:r>
                <a:rPr lang="en-US" altLang="ja-JP" sz="2400" dirty="0" err="1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ChatGPT</a:t>
              </a:r>
              <a:endPara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l"/>
              <a:r>
                <a:rPr lang="ja-JP" altLang="en-US" sz="2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から</a:t>
              </a:r>
              <a:r>
                <a:rPr lang="ja-JP" altLang="en-US" sz="2400" dirty="0">
                  <a:solidFill>
                    <a:srgbClr val="FF33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警告メッセージ</a:t>
              </a:r>
              <a:r>
                <a:rPr lang="ja-JP" altLang="en-US" sz="2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が返ってきました。</a:t>
              </a:r>
              <a:endPara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B8D4FEEE-79E7-45EA-07C4-08D05B45DB61}"/>
                </a:ext>
              </a:extLst>
            </p:cNvPr>
            <p:cNvSpPr txBox="1"/>
            <p:nvPr/>
          </p:nvSpPr>
          <p:spPr>
            <a:xfrm>
              <a:off x="1214947" y="5179700"/>
              <a:ext cx="6256841" cy="830997"/>
            </a:xfrm>
            <a:prstGeom prst="rect">
              <a:avLst/>
            </a:prstGeom>
            <a:noFill/>
            <a:ln w="31750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l"/>
              <a:r>
                <a:rPr kumimoji="1" lang="ja-JP" altLang="en-US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参考：</a:t>
              </a:r>
              <a:r>
                <a:rPr kumimoji="1" lang="en-US" altLang="ja-JP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gpt-3.5-turbo</a:t>
              </a:r>
              <a:r>
                <a:rPr kumimoji="1" lang="ja-JP" altLang="en-US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の制限</a:t>
              </a:r>
              <a:endParaRPr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marL="914400" lvl="1" indent="-457200">
                <a:buClr>
                  <a:schemeClr val="accent2"/>
                </a:buClr>
                <a:buFont typeface="Arial" panose="020B0604020202020204" pitchFamily="34" charset="0"/>
                <a:buChar char="•"/>
              </a:pPr>
              <a:r>
                <a:rPr kumimoji="1" lang="ja-JP" altLang="en-US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最大トークン長：</a:t>
              </a:r>
              <a:r>
                <a:rPr kumimoji="1" lang="en-US" altLang="ja-JP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4k</a:t>
              </a:r>
              <a:r>
                <a:rPr kumimoji="1" lang="ja-JP" altLang="en-US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トークン</a:t>
              </a:r>
              <a:endPara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marL="914400" lvl="1" indent="-457200">
                <a:buClr>
                  <a:schemeClr val="accent2"/>
                </a:buClr>
                <a:buFont typeface="Arial" panose="020B0604020202020204" pitchFamily="34" charset="0"/>
                <a:buChar char="•"/>
              </a:pPr>
              <a:r>
                <a:rPr kumimoji="1" lang="ja-JP" altLang="en-US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レート制限：</a:t>
              </a:r>
              <a:r>
                <a:rPr kumimoji="1" lang="en-US" altLang="ja-JP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</a:t>
              </a:r>
              <a:r>
                <a:rPr kumimoji="1" lang="ja-JP" altLang="en-US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分間に</a:t>
              </a:r>
              <a:r>
                <a:rPr kumimoji="1" lang="en-US" altLang="ja-JP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40k</a:t>
              </a:r>
              <a:r>
                <a:rPr kumimoji="1" lang="ja-JP" altLang="en-US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トークン、</a:t>
              </a:r>
              <a:r>
                <a:rPr kumimoji="1" lang="en-US" altLang="ja-JP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</a:t>
              </a:r>
              <a:r>
                <a:rPr kumimoji="1" lang="ja-JP" altLang="en-US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分間に</a:t>
              </a:r>
              <a:r>
                <a:rPr kumimoji="1" lang="en-US" altLang="ja-JP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200</a:t>
              </a:r>
              <a:r>
                <a:rPr kumimoji="1" lang="ja-JP" altLang="en-US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リクエスト</a:t>
              </a:r>
              <a:endPara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0098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2A2050-895F-34F3-613F-887D5B7B4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作ってみました </a:t>
            </a:r>
            <a:r>
              <a:rPr kumimoji="1" lang="en-US" altLang="ja-JP" dirty="0"/>
              <a:t>(2/3)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D4D0D03-8431-4CB3-3C4D-8077973F7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1DDF8AD-370C-813F-A1DB-61A893A9E3C7}"/>
              </a:ext>
            </a:extLst>
          </p:cNvPr>
          <p:cNvSpPr txBox="1"/>
          <p:nvPr/>
        </p:nvSpPr>
        <p:spPr>
          <a:xfrm>
            <a:off x="281607" y="1201497"/>
            <a:ext cx="8044190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l">
              <a:buClr>
                <a:schemeClr val="accent2"/>
              </a:buClr>
              <a:buFont typeface="Wingdings" panose="05000000000000000000" pitchFamily="2" charset="2"/>
              <a:buChar char="p"/>
            </a:pPr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２回目のトライ</a:t>
            </a:r>
            <a:endParaRPr kumimoji="1"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914400" lvl="1" indent="-4572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①から③を作成し、</a:t>
            </a:r>
            <a:r>
              <a:rPr lang="en-US" altLang="ja-JP" sz="2400" dirty="0" err="1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ChatGPT</a:t>
            </a: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の動作を確認。</a:t>
            </a:r>
          </a:p>
          <a:p>
            <a:pPr marL="914400" lvl="1" indent="-4572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kumimoji="1" lang="en-US" altLang="ja-JP" sz="2400" dirty="0" err="1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OpenAI</a:t>
            </a:r>
            <a:r>
              <a:rPr kumimoji="1" lang="en-US" altLang="ja-JP" sz="2400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API</a:t>
            </a:r>
            <a:r>
              <a:rPr kumimoji="1" lang="ja-JP" altLang="en-US" sz="2400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をやめ、</a:t>
            </a:r>
            <a:r>
              <a:rPr kumimoji="1" lang="en-US" altLang="ja-JP" sz="2400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Selenium</a:t>
            </a:r>
            <a:r>
              <a:rPr kumimoji="1" lang="ja-JP" altLang="en-US" sz="2400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での画面操作へ。</a:t>
            </a:r>
            <a:endParaRPr lang="en-US" altLang="ja-JP" sz="2400" dirty="0">
              <a:solidFill>
                <a:schemeClr val="bg2">
                  <a:lumMod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2">
              <a:buClr>
                <a:schemeClr val="accent2"/>
              </a:buClr>
            </a:pPr>
            <a:r>
              <a:rPr kumimoji="1" lang="ja-JP" altLang="en-US" sz="2000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2000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Python + </a:t>
            </a:r>
            <a:r>
              <a:rPr kumimoji="1" lang="en-US" altLang="ja-JP" sz="2000" dirty="0" err="1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Flet</a:t>
            </a:r>
            <a:r>
              <a:rPr kumimoji="1" lang="en-US" altLang="ja-JP" sz="2000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+ Selenium + (Google Chrome)</a:t>
            </a:r>
            <a:endParaRPr kumimoji="1" lang="ja-JP" altLang="en-US" sz="2000" dirty="0">
              <a:solidFill>
                <a:schemeClr val="bg2">
                  <a:lumMod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3FDB7EAD-1A46-477F-AC4B-E45F23D4ACC3}"/>
              </a:ext>
            </a:extLst>
          </p:cNvPr>
          <p:cNvGrpSpPr/>
          <p:nvPr/>
        </p:nvGrpSpPr>
        <p:grpSpPr>
          <a:xfrm>
            <a:off x="2533430" y="2827130"/>
            <a:ext cx="2260967" cy="900000"/>
            <a:chOff x="1800670" y="2447866"/>
            <a:chExt cx="2260967" cy="900000"/>
          </a:xfrm>
        </p:grpSpPr>
        <p:sp>
          <p:nvSpPr>
            <p:cNvPr id="7" name="矢印: 下 6">
              <a:extLst>
                <a:ext uri="{FF2B5EF4-FFF2-40B4-BE49-F238E27FC236}">
                  <a16:creationId xmlns:a16="http://schemas.microsoft.com/office/drawing/2014/main" id="{3612A7EF-3F3B-83DA-96E9-B08583306FFF}"/>
                </a:ext>
              </a:extLst>
            </p:cNvPr>
            <p:cNvSpPr/>
            <p:nvPr/>
          </p:nvSpPr>
          <p:spPr>
            <a:xfrm>
              <a:off x="2711303" y="2635211"/>
              <a:ext cx="1350334" cy="71265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800" dirty="0"/>
                <a:t>失敗</a:t>
              </a:r>
            </a:p>
          </p:txBody>
        </p:sp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1006ACBE-27DB-D1AE-C615-3AE2837012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0670" y="2447866"/>
              <a:ext cx="900000" cy="900000"/>
            </a:xfrm>
            <a:prstGeom prst="rect">
              <a:avLst/>
            </a:prstGeom>
          </p:spPr>
        </p:pic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AD24085F-FAD6-F44A-E9BC-0260F30393E8}"/>
              </a:ext>
            </a:extLst>
          </p:cNvPr>
          <p:cNvGrpSpPr/>
          <p:nvPr/>
        </p:nvGrpSpPr>
        <p:grpSpPr>
          <a:xfrm>
            <a:off x="745971" y="3957007"/>
            <a:ext cx="7884198" cy="1908215"/>
            <a:chOff x="745971" y="3574235"/>
            <a:chExt cx="7884198" cy="1908215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9FE8777A-EADE-844D-03ED-9D01C70300FE}"/>
                </a:ext>
              </a:extLst>
            </p:cNvPr>
            <p:cNvSpPr txBox="1"/>
            <p:nvPr/>
          </p:nvSpPr>
          <p:spPr>
            <a:xfrm>
              <a:off x="745971" y="3574235"/>
              <a:ext cx="78841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Clr>
                  <a:schemeClr val="accent2"/>
                </a:buClr>
                <a:buFont typeface="Arial" panose="020B0604020202020204" pitchFamily="34" charset="0"/>
                <a:buChar char="•"/>
              </a:pPr>
              <a:r>
                <a:rPr kumimoji="1" lang="ja-JP" altLang="en-US" sz="2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プログラムは正常に動きましたが、失敗でした。</a:t>
              </a: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C8DDBC61-CDF3-D5C0-F8B0-803BE0D99B9B}"/>
                </a:ext>
              </a:extLst>
            </p:cNvPr>
            <p:cNvSpPr txBox="1"/>
            <p:nvPr/>
          </p:nvSpPr>
          <p:spPr>
            <a:xfrm>
              <a:off x="1190847" y="4035900"/>
              <a:ext cx="6530955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altLang="ja-JP" sz="2400" dirty="0" err="1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ChatGPT</a:t>
              </a:r>
              <a:r>
                <a:rPr lang="ja-JP" altLang="en-US" sz="2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が</a:t>
              </a:r>
              <a:endPara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l"/>
              <a:r>
                <a:rPr lang="ja-JP" altLang="en-US" sz="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endParaRPr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l"/>
              <a:r>
                <a:rPr lang="ja-JP" altLang="en-US" sz="2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</a:t>
              </a:r>
              <a:r>
                <a:rPr lang="ja-JP" altLang="en-US" sz="2800" dirty="0">
                  <a:solidFill>
                    <a:srgbClr val="FF33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「私はロボットではありません」</a:t>
              </a:r>
              <a:endParaRPr lang="en-US" altLang="ja-JP" sz="2800" dirty="0">
                <a:solidFill>
                  <a:srgbClr val="FF33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l"/>
              <a:r>
                <a:rPr lang="ja-JP" altLang="en-US" sz="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endParaRPr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l"/>
              <a:r>
                <a:rPr lang="ja-JP" altLang="en-US" sz="2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画面となり、自動でも手動でも抜け出せません。</a:t>
              </a:r>
              <a:endPara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8093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2A2050-895F-34F3-613F-887D5B7B4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作ってみました </a:t>
            </a:r>
            <a:r>
              <a:rPr kumimoji="1" lang="en-US" altLang="ja-JP" dirty="0"/>
              <a:t>(3/3)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D4D0D03-8431-4CB3-3C4D-8077973F7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80177" y="7742907"/>
            <a:ext cx="512638" cy="274042"/>
          </a:xfrm>
        </p:spPr>
        <p:txBody>
          <a:bodyPr/>
          <a:lstStyle/>
          <a:p>
            <a:fld id="{47333891-D5E7-4C7B-BF1D-E855E53CB5A8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1DDF8AD-370C-813F-A1DB-61A893A9E3C7}"/>
              </a:ext>
            </a:extLst>
          </p:cNvPr>
          <p:cNvSpPr txBox="1"/>
          <p:nvPr/>
        </p:nvSpPr>
        <p:spPr>
          <a:xfrm>
            <a:off x="281607" y="1201497"/>
            <a:ext cx="8044190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l">
              <a:buClr>
                <a:schemeClr val="accent2"/>
              </a:buClr>
              <a:buFont typeface="Wingdings" panose="05000000000000000000" pitchFamily="2" charset="2"/>
              <a:buChar char="p"/>
            </a:pPr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３回目のトライ</a:t>
            </a:r>
            <a:endParaRPr kumimoji="1"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914400" lvl="1" indent="-4572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kumimoji="1" lang="ja-JP" altLang="en-US" sz="24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①から③を作成し、</a:t>
            </a:r>
            <a:r>
              <a:rPr kumimoji="1" lang="en-US" altLang="ja-JP" sz="2400" dirty="0" err="1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ChatGPT</a:t>
            </a:r>
            <a:r>
              <a:rPr kumimoji="1" lang="ja-JP" altLang="en-US" sz="24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の動作を確認。</a:t>
            </a:r>
            <a:endParaRPr kumimoji="1" lang="en-US" altLang="ja-JP" sz="2400" dirty="0">
              <a:solidFill>
                <a:schemeClr val="accent1">
                  <a:lumMod val="7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914400" lvl="1" indent="-4572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altLang="ja-JP" sz="2400" dirty="0" err="1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OpenAI</a:t>
            </a:r>
            <a:r>
              <a:rPr lang="en-US" altLang="ja-JP" sz="24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API</a:t>
            </a: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をやめ、</a:t>
            </a:r>
            <a:r>
              <a:rPr lang="en-US" altLang="ja-JP" sz="24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Selenium</a:t>
            </a: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での画面操作へ。</a:t>
            </a:r>
            <a:endParaRPr lang="en-US" altLang="ja-JP" sz="2400" dirty="0">
              <a:solidFill>
                <a:schemeClr val="accent1">
                  <a:lumMod val="7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2">
              <a:buClr>
                <a:schemeClr val="accent2"/>
              </a:buClr>
            </a:pPr>
            <a:r>
              <a:rPr lang="ja-JP" altLang="en-US" sz="20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20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Python + </a:t>
            </a:r>
            <a:r>
              <a:rPr lang="en-US" altLang="ja-JP" sz="2000" dirty="0" err="1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Flet</a:t>
            </a:r>
            <a:r>
              <a:rPr lang="en-US" altLang="ja-JP" sz="20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+ Selenium + (Google Chrome)</a:t>
            </a:r>
          </a:p>
          <a:p>
            <a:pPr marL="914400" lvl="1" indent="-4572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kumimoji="1" lang="en-US" altLang="ja-JP" sz="2400" dirty="0" err="1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ChatGPT</a:t>
            </a:r>
            <a:r>
              <a:rPr kumimoji="1" lang="ja-JP" altLang="en-US" sz="2400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へのログインだけ手動に。</a:t>
            </a:r>
            <a:endParaRPr kumimoji="1" lang="en-US" altLang="ja-JP" sz="2400" dirty="0">
              <a:solidFill>
                <a:schemeClr val="bg2">
                  <a:lumMod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BBF118CF-9F96-63AF-058C-EE89A6DD16EA}"/>
              </a:ext>
            </a:extLst>
          </p:cNvPr>
          <p:cNvGrpSpPr/>
          <p:nvPr/>
        </p:nvGrpSpPr>
        <p:grpSpPr>
          <a:xfrm>
            <a:off x="281606" y="4237348"/>
            <a:ext cx="7710765" cy="2234433"/>
            <a:chOff x="281606" y="4237348"/>
            <a:chExt cx="7710765" cy="2234433"/>
          </a:xfrm>
        </p:grpSpPr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DF1CA441-163F-B071-DA86-1EB9669045ED}"/>
                </a:ext>
              </a:extLst>
            </p:cNvPr>
            <p:cNvSpPr txBox="1"/>
            <p:nvPr/>
          </p:nvSpPr>
          <p:spPr>
            <a:xfrm>
              <a:off x="281606" y="4237348"/>
              <a:ext cx="7710765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57200" indent="-457200" algn="l">
                <a:buClr>
                  <a:schemeClr val="accent2"/>
                </a:buClr>
                <a:buFont typeface="Wingdings" panose="05000000000000000000" pitchFamily="2" charset="2"/>
                <a:buChar char="p"/>
              </a:pPr>
              <a:r>
                <a:rPr kumimoji="1" lang="ja-JP" altLang="en-US" sz="2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完成</a:t>
              </a:r>
              <a:endParaRPr kumimoji="1"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marL="914400" lvl="1" indent="-457200">
                <a:buClr>
                  <a:schemeClr val="accent2"/>
                </a:buClr>
                <a:buFont typeface="Arial" panose="020B0604020202020204" pitchFamily="34" charset="0"/>
                <a:buChar char="•"/>
              </a:pPr>
              <a:r>
                <a:rPr lang="ja-JP" altLang="en-US" sz="2400" dirty="0">
                  <a:solidFill>
                    <a:schemeClr val="bg2">
                      <a:lumMod val="25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hlinkClick r:id="rId2" action="ppaction://hlinkpres?slideindex=1&amp;slidetitle=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④、⑤</a:t>
              </a:r>
              <a:r>
                <a:rPr lang="ja-JP" altLang="en-US" sz="2400" dirty="0">
                  <a:solidFill>
                    <a:schemeClr val="bg2">
                      <a:lumMod val="25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の</a:t>
              </a:r>
              <a:r>
                <a:rPr lang="en-US" altLang="ja-JP" sz="2400" dirty="0" err="1">
                  <a:solidFill>
                    <a:schemeClr val="bg2">
                      <a:lumMod val="25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Redmica</a:t>
              </a:r>
              <a:r>
                <a:rPr lang="ja-JP" altLang="en-US" sz="2400" dirty="0">
                  <a:solidFill>
                    <a:schemeClr val="bg2">
                      <a:lumMod val="25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チケット起票機能を組込む。</a:t>
              </a:r>
              <a:endParaRPr lang="en-US" altLang="ja-JP" sz="2400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lvl="2">
                <a:buClr>
                  <a:schemeClr val="accent2"/>
                </a:buClr>
              </a:pPr>
              <a:r>
                <a:rPr kumimoji="1" lang="ja-JP" altLang="en-US" sz="2000" dirty="0">
                  <a:solidFill>
                    <a:schemeClr val="bg2">
                      <a:lumMod val="25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r>
                <a:rPr kumimoji="1" lang="en-US" altLang="ja-JP" sz="2000" dirty="0">
                  <a:solidFill>
                    <a:schemeClr val="bg2">
                      <a:lumMod val="25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Python + </a:t>
              </a:r>
              <a:r>
                <a:rPr kumimoji="1" lang="en-US" altLang="ja-JP" sz="2000" dirty="0" err="1">
                  <a:solidFill>
                    <a:schemeClr val="bg2">
                      <a:lumMod val="25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Flet</a:t>
              </a:r>
              <a:r>
                <a:rPr kumimoji="1" lang="en-US" altLang="ja-JP" sz="2000" dirty="0">
                  <a:solidFill>
                    <a:schemeClr val="bg2">
                      <a:lumMod val="25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+ Selenium + (Google Chrome)</a:t>
              </a:r>
            </a:p>
            <a:p>
              <a:pPr lvl="2">
                <a:buClr>
                  <a:schemeClr val="accent2"/>
                </a:buClr>
              </a:pPr>
              <a:r>
                <a:rPr lang="en-US" altLang="ja-JP" sz="2000" dirty="0">
                  <a:solidFill>
                    <a:schemeClr val="bg2">
                      <a:lumMod val="25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  + Python-Redmine</a:t>
              </a:r>
              <a:endParaRPr kumimoji="1" lang="ja-JP" altLang="en-US" sz="2000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AA2B5FB9-B58E-387F-E8DD-89D949BE824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7263" y="5700637"/>
              <a:ext cx="1752600" cy="771144"/>
            </a:xfrm>
            <a:prstGeom prst="rect">
              <a:avLst/>
            </a:prstGeom>
          </p:spPr>
        </p:pic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CF8408BC-E980-7349-4E2B-F30CB8FB338B}"/>
                </a:ext>
              </a:extLst>
            </p:cNvPr>
            <p:cNvSpPr txBox="1"/>
            <p:nvPr/>
          </p:nvSpPr>
          <p:spPr>
            <a:xfrm>
              <a:off x="3503429" y="5824599"/>
              <a:ext cx="114967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kumimoji="1" lang="ja-JP" altLang="en-US" sz="2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かな</a:t>
              </a:r>
              <a:r>
                <a:rPr kumimoji="1" lang="ja-JP" altLang="en-US" sz="28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？</a:t>
              </a:r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170DE9A6-F85F-AA0B-0FE4-83BCCD3ACA16}"/>
              </a:ext>
            </a:extLst>
          </p:cNvPr>
          <p:cNvGrpSpPr/>
          <p:nvPr/>
        </p:nvGrpSpPr>
        <p:grpSpPr>
          <a:xfrm>
            <a:off x="1627263" y="3125234"/>
            <a:ext cx="2992585" cy="1095375"/>
            <a:chOff x="1627263" y="3125234"/>
            <a:chExt cx="2992585" cy="1095375"/>
          </a:xfrm>
        </p:grpSpPr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47352A29-0B97-0AAD-C32B-619DE106436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7263" y="3125234"/>
              <a:ext cx="1095375" cy="1095375"/>
            </a:xfrm>
            <a:prstGeom prst="rect">
              <a:avLst/>
            </a:prstGeom>
          </p:spPr>
        </p:pic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D6A1661D-9010-E15F-9CA7-59C6ED1C9133}"/>
                </a:ext>
              </a:extLst>
            </p:cNvPr>
            <p:cNvSpPr txBox="1"/>
            <p:nvPr/>
          </p:nvSpPr>
          <p:spPr>
            <a:xfrm>
              <a:off x="2928359" y="3442088"/>
              <a:ext cx="16914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kumimoji="1" lang="ja-JP" altLang="en-US" sz="2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できたー！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743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ユーザー定義 1">
      <a:majorFont>
        <a:latin typeface="BIZ UDPゴシック"/>
        <a:ea typeface="BIZ UDPゴシック"/>
        <a:cs typeface=""/>
      </a:majorFont>
      <a:minorFont>
        <a:latin typeface="BIZ UDPゴシック"/>
        <a:ea typeface="BIZ UDPゴシック"/>
        <a:cs typeface="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457200" indent="-457200" algn="l">
          <a:buFont typeface="Arial" panose="020B0604020202020204" pitchFamily="34" charset="0"/>
          <a:buChar char="•"/>
          <a:defRPr kumimoji="1" dirty="0">
            <a:latin typeface="BIZ UDPゴシック" panose="020B0400000000000000" pitchFamily="50" charset="-128"/>
            <a:ea typeface="BIZ UDP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6314</TotalTime>
  <Words>1291</Words>
  <Application>Microsoft Office PowerPoint</Application>
  <PresentationFormat>画面に合わせる (4:3)</PresentationFormat>
  <Paragraphs>187</Paragraphs>
  <Slides>14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2" baseType="lpstr">
      <vt:lpstr>BIZ UDPゴシック</vt:lpstr>
      <vt:lpstr>HGP創英角ｺﾞｼｯｸUB</vt:lpstr>
      <vt:lpstr>ＭＳ Ｐゴシック</vt:lpstr>
      <vt:lpstr>ＭＳ ゴシック</vt:lpstr>
      <vt:lpstr>Arial</vt:lpstr>
      <vt:lpstr>Wingdings</vt:lpstr>
      <vt:lpstr>Wingdings 3</vt:lpstr>
      <vt:lpstr>ファセット</vt:lpstr>
      <vt:lpstr>Redmicaのチケット起票に ChatGPTを使ってみた</vt:lpstr>
      <vt:lpstr>自己紹介</vt:lpstr>
      <vt:lpstr>自己紹介</vt:lpstr>
      <vt:lpstr>きっかけ</vt:lpstr>
      <vt:lpstr>聞いてみました</vt:lpstr>
      <vt:lpstr>ということで、作ってみることにした</vt:lpstr>
      <vt:lpstr>作ってみました (1/3)</vt:lpstr>
      <vt:lpstr>作ってみました (2/3)</vt:lpstr>
      <vt:lpstr>作ってみました (3/3)</vt:lpstr>
      <vt:lpstr>開発環境</vt:lpstr>
      <vt:lpstr>プログラム構成</vt:lpstr>
      <vt:lpstr>PowerPoint プレゼンテーション</vt:lpstr>
      <vt:lpstr>作ってみての感想</vt:lpstr>
      <vt:lpstr>PowerPoint プレゼンテーション</vt:lpstr>
    </vt:vector>
  </TitlesOfParts>
  <Company>独立行政法人情報処理推進機構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セミナータイトル  　 　～サブタイトル～</dc:title>
  <dc:creator>大和田裕</dc:creator>
  <cp:lastModifiedBy>裕 大和田</cp:lastModifiedBy>
  <cp:revision>759</cp:revision>
  <cp:lastPrinted>2012-03-13T03:07:42Z</cp:lastPrinted>
  <dcterms:created xsi:type="dcterms:W3CDTF">2009-07-15T06:28:38Z</dcterms:created>
  <dcterms:modified xsi:type="dcterms:W3CDTF">2023-06-04T03:08:02Z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