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5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2312AB21-59C6-458B-91AD-FA2A957D8011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14" y="4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709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とキャプ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101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 (キャプション付き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2257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577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用付きの名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58088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真または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7606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886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169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53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102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183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2479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6326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61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160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5/25/2018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315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5/25/2018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8439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  <p:sldLayoutId id="2147483670" r:id="rId14"/>
    <p:sldLayoutId id="2147483671" r:id="rId15"/>
    <p:sldLayoutId id="2147483672" r:id="rId16"/>
  </p:sldLayoutIdLst>
  <p:txStyles>
    <p:titleStyle>
      <a:lvl1pPr algn="l" defTabSz="457200" rtl="0" eaLnBrk="1" latinLnBrk="0" hangingPunct="1">
        <a:spcBef>
          <a:spcPct val="0"/>
        </a:spcBef>
        <a:buNone/>
        <a:defRPr kumimoji="1"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dsafe.net/specialist/50okada.html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77A32F-2599-4780-AFE8-543FE5CB551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sz="3600" dirty="0">
                <a:solidFill>
                  <a:schemeClr val="accent2"/>
                </a:solidFill>
              </a:rPr>
              <a:t>プロジェクト管理ソフトの群雄割拠をどうやって勝ち抜くか？</a:t>
            </a:r>
            <a:endParaRPr kumimoji="1" lang="ja-JP" altLang="en-US" sz="3600" dirty="0">
              <a:solidFill>
                <a:schemeClr val="accent2"/>
              </a:solidFill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8B745880-01A1-4EDA-B80C-A653644E862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岩崎成記 </a:t>
            </a:r>
            <a:r>
              <a:rPr kumimoji="1" lang="en-US" altLang="ja-JP" dirty="0"/>
              <a:t>(aki360P)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9030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>
            <a:extLst>
              <a:ext uri="{FF2B5EF4-FFF2-40B4-BE49-F238E27FC236}">
                <a16:creationId xmlns:a16="http://schemas.microsoft.com/office/drawing/2014/main" id="{410FAF58-9405-49BA-8152-93916C67B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chemeClr val="accent2"/>
                </a:solidFill>
              </a:rPr>
              <a:t>プロジェクト管理の</a:t>
            </a:r>
            <a:r>
              <a:rPr kumimoji="1" lang="ja-JP" altLang="en-US" dirty="0">
                <a:solidFill>
                  <a:schemeClr val="accent2"/>
                </a:solidFill>
              </a:rPr>
              <a:t>現状</a:t>
            </a: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6BB13AC9-5382-4A41-B6BF-C6700A7010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8773" y="2381348"/>
            <a:ext cx="3257227" cy="3257227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E5BEC72A-5638-474E-B993-F1BB34CA31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597" y="3996059"/>
            <a:ext cx="2345380" cy="523916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25951E7F-BA8C-465F-A51D-DF130375697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37247" y="2866531"/>
            <a:ext cx="2140069" cy="754985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66B6FB9A-7CD3-458D-A7E0-01C817BEF82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99924" y="4577911"/>
            <a:ext cx="1828800" cy="743989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C126537C-6BE0-4688-A132-8A818F776BB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028473" y="3418222"/>
            <a:ext cx="1433893" cy="577837"/>
          </a:xfrm>
          <a:prstGeom prst="rect">
            <a:avLst/>
          </a:prstGeom>
        </p:spPr>
      </p:pic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19712EC4-6845-407D-88C0-015D86E4BAF2}"/>
              </a:ext>
            </a:extLst>
          </p:cNvPr>
          <p:cNvSpPr txBox="1"/>
          <p:nvPr/>
        </p:nvSpPr>
        <p:spPr>
          <a:xfrm>
            <a:off x="1063633" y="1304769"/>
            <a:ext cx="83215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dirty="0"/>
              <a:t>プロジェクト管理ソフトは乱立している</a:t>
            </a:r>
            <a:endParaRPr kumimoji="1" lang="en-US" altLang="ja-JP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dirty="0"/>
              <a:t>コスト面，機能面，使い易さなどさまざまな障壁が統一を困難にしている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282B592C-FA2C-4672-90C7-7F35BF7C15B6}"/>
              </a:ext>
            </a:extLst>
          </p:cNvPr>
          <p:cNvSpPr txBox="1"/>
          <p:nvPr/>
        </p:nvSpPr>
        <p:spPr>
          <a:xfrm>
            <a:off x="1700064" y="5907675"/>
            <a:ext cx="96863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いずれのソフトウェアも決め手に欠ける</a:t>
            </a:r>
            <a:endParaRPr kumimoji="1" lang="en-US" altLang="ja-JP" dirty="0"/>
          </a:p>
          <a:p>
            <a:r>
              <a:rPr kumimoji="1" lang="ja-JP" altLang="en-US" dirty="0"/>
              <a:t>真に“使いやすく”なければ，導入してもすぐに形骸化してしまう</a:t>
            </a:r>
            <a:endParaRPr kumimoji="1" lang="en-US" altLang="ja-JP" dirty="0"/>
          </a:p>
        </p:txBody>
      </p:sp>
      <p:sp>
        <p:nvSpPr>
          <p:cNvPr id="23" name="吹き出し: 四角形 22">
            <a:extLst>
              <a:ext uri="{FF2B5EF4-FFF2-40B4-BE49-F238E27FC236}">
                <a16:creationId xmlns:a16="http://schemas.microsoft.com/office/drawing/2014/main" id="{AA9FB6BB-6AEC-47A6-A1EF-9999E19D79CA}"/>
              </a:ext>
            </a:extLst>
          </p:cNvPr>
          <p:cNvSpPr/>
          <p:nvPr/>
        </p:nvSpPr>
        <p:spPr>
          <a:xfrm>
            <a:off x="675499" y="2646269"/>
            <a:ext cx="1225831" cy="923330"/>
          </a:xfrm>
          <a:prstGeom prst="wedgeRectCallout">
            <a:avLst>
              <a:gd name="adj1" fmla="val 51407"/>
              <a:gd name="adj2" fmla="val 81592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◎低コスト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○拡張性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△使い勝手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×</a:t>
            </a:r>
            <a:r>
              <a:rPr kumimoji="1" lang="ja-JP" altLang="en-US" sz="1200" dirty="0">
                <a:solidFill>
                  <a:schemeClr val="tx1"/>
                </a:solidFill>
              </a:rPr>
              <a:t>機能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04642138-8FEA-46B9-A288-FB62DE28F56C}"/>
              </a:ext>
            </a:extLst>
          </p:cNvPr>
          <p:cNvSpPr txBox="1"/>
          <p:nvPr/>
        </p:nvSpPr>
        <p:spPr>
          <a:xfrm>
            <a:off x="6096000" y="2111116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※</a:t>
            </a:r>
            <a:r>
              <a:rPr kumimoji="1" lang="ja-JP" altLang="en-US" sz="1200" dirty="0"/>
              <a:t>イメージ図</a:t>
            </a:r>
          </a:p>
        </p:txBody>
      </p:sp>
    </p:spTree>
    <p:extLst>
      <p:ext uri="{BB962C8B-B14F-4D97-AF65-F5344CB8AC3E}">
        <p14:creationId xmlns:p14="http://schemas.microsoft.com/office/powerpoint/2010/main" val="1570818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4238C2-C697-45DA-89B3-1762E72ED8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>
                <a:solidFill>
                  <a:schemeClr val="accent2"/>
                </a:solidFill>
              </a:rPr>
              <a:t>プロジェクト管理状態の定量化</a:t>
            </a:r>
            <a:endParaRPr kumimoji="1" lang="ja-JP" altLang="en-US" dirty="0">
              <a:solidFill>
                <a:schemeClr val="accent2"/>
              </a:solidFill>
            </a:endParaRP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058F8030-FDD7-4B1D-BB0B-FF7180EBA0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182775"/>
              </p:ext>
            </p:extLst>
          </p:nvPr>
        </p:nvGraphicFramePr>
        <p:xfrm>
          <a:off x="1065434" y="2266200"/>
          <a:ext cx="9370337" cy="332835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93756">
                  <a:extLst>
                    <a:ext uri="{9D8B030D-6E8A-4147-A177-3AD203B41FA5}">
                      <a16:colId xmlns:a16="http://schemas.microsoft.com/office/drawing/2014/main" val="1918670734"/>
                    </a:ext>
                  </a:extLst>
                </a:gridCol>
                <a:gridCol w="3930489">
                  <a:extLst>
                    <a:ext uri="{9D8B030D-6E8A-4147-A177-3AD203B41FA5}">
                      <a16:colId xmlns:a16="http://schemas.microsoft.com/office/drawing/2014/main" val="2087859607"/>
                    </a:ext>
                  </a:extLst>
                </a:gridCol>
                <a:gridCol w="3846092">
                  <a:extLst>
                    <a:ext uri="{9D8B030D-6E8A-4147-A177-3AD203B41FA5}">
                      <a16:colId xmlns:a16="http://schemas.microsoft.com/office/drawing/2014/main" val="2501354003"/>
                    </a:ext>
                  </a:extLst>
                </a:gridCol>
              </a:tblGrid>
              <a:tr h="307745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状態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内容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質問例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5306"/>
                  </a:ext>
                </a:extLst>
              </a:tr>
              <a:tr h="538254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不毛状態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全く何もできておらず，スケジュールも管理も何もない状態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スケジュールを守る気がありますか？</a:t>
                      </a:r>
                      <a:endParaRPr kumimoji="1" lang="en-US" altLang="ja-JP" sz="1600" dirty="0"/>
                    </a:p>
                    <a:p>
                      <a:r>
                        <a:rPr kumimoji="1" lang="en-US" altLang="ja-JP" sz="1600" dirty="0"/>
                        <a:t>(5:</a:t>
                      </a:r>
                      <a:r>
                        <a:rPr kumimoji="1" lang="ja-JP" altLang="en-US" sz="1600" dirty="0"/>
                        <a:t>強くそう思う</a:t>
                      </a:r>
                      <a:r>
                        <a:rPr kumimoji="1" lang="en-US" altLang="ja-JP" sz="1600" dirty="0"/>
                        <a:t> 4 3 2 1)</a:t>
                      </a:r>
                      <a:endParaRPr kumimoji="1" lang="ja-JP" alt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1349466"/>
                  </a:ext>
                </a:extLst>
              </a:tr>
              <a:tr h="531560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萌芽状態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皆がスケジュールを意識して仕事している状態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・・・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9378503"/>
                  </a:ext>
                </a:extLst>
              </a:tr>
              <a:tr h="531560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充実状態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進捗・コスト管理は比較的に円滑に進む状態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・・・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3345632"/>
                  </a:ext>
                </a:extLst>
              </a:tr>
              <a:tr h="432759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活用状態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互いの部署を信頼して仕事する状態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・・・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059258"/>
                  </a:ext>
                </a:extLst>
              </a:tr>
              <a:tr h="755375"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理想状態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完璧な見積り・完璧な初期スケジュールをもち，高い生産性でプロジェクトが完遂できる状態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600" dirty="0"/>
                        <a:t>世界的に見て優れたプロジェクト管理を実施していると思う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2930913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CF1DDF4-561A-4830-9D7C-BE002B0E89FA}"/>
              </a:ext>
            </a:extLst>
          </p:cNvPr>
          <p:cNvSpPr txBox="1"/>
          <p:nvPr/>
        </p:nvSpPr>
        <p:spPr>
          <a:xfrm>
            <a:off x="1088569" y="6211669"/>
            <a:ext cx="5513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" dirty="0"/>
              <a:t>※</a:t>
            </a:r>
            <a:r>
              <a:rPr kumimoji="1" lang="ja-JP" altLang="en-US" sz="1200" dirty="0"/>
              <a:t>ヒューマンエラー・マネジメント</a:t>
            </a:r>
            <a:r>
              <a:rPr kumimoji="1" lang="en-US" altLang="ja-JP" sz="1200" dirty="0"/>
              <a:t>(HEM)</a:t>
            </a:r>
            <a:r>
              <a:rPr kumimoji="1" lang="ja-JP" altLang="en-US" sz="1200" dirty="0"/>
              <a:t>セルフチェックシートを参考に設定</a:t>
            </a:r>
            <a:endParaRPr kumimoji="1" lang="en-US" altLang="ja-JP" sz="1200" dirty="0"/>
          </a:p>
          <a:p>
            <a:r>
              <a:rPr kumimoji="1" lang="ja-JP" altLang="en-US" sz="1200" dirty="0"/>
              <a:t>　</a:t>
            </a:r>
            <a:r>
              <a:rPr kumimoji="1" lang="en-US" altLang="ja-JP" sz="1200" dirty="0">
                <a:hlinkClick r:id="rId2"/>
              </a:rPr>
              <a:t>http://www.medsafe.net/specialist/50okada.html</a:t>
            </a:r>
            <a:endParaRPr kumimoji="1" lang="en-US" altLang="ja-JP" sz="1200" dirty="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491A0E3-0E18-48BA-AEB2-6B046CD26434}"/>
              </a:ext>
            </a:extLst>
          </p:cNvPr>
          <p:cNvSpPr txBox="1"/>
          <p:nvPr/>
        </p:nvSpPr>
        <p:spPr>
          <a:xfrm>
            <a:off x="1063633" y="1304769"/>
            <a:ext cx="785984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dirty="0"/>
              <a:t>プロジェクト関係者によるボトムアップ式のアンケート評価</a:t>
            </a:r>
            <a:endParaRPr kumimoji="1" lang="en-US" altLang="ja-JP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en-US" altLang="ja-JP" dirty="0"/>
              <a:t>0</a:t>
            </a:r>
            <a:r>
              <a:rPr kumimoji="1" lang="ja-JP" altLang="en-US" dirty="0"/>
              <a:t>点を全くの無秩序，</a:t>
            </a:r>
            <a:r>
              <a:rPr kumimoji="1" lang="en-US" altLang="ja-JP" dirty="0"/>
              <a:t> 100</a:t>
            </a:r>
            <a:r>
              <a:rPr kumimoji="1" lang="ja-JP" altLang="en-US" dirty="0"/>
              <a:t>点を理想的な管理状態と定義</a:t>
            </a:r>
            <a:endParaRPr kumimoji="1" lang="en-US" altLang="ja-JP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ja-JP" altLang="en-US" dirty="0"/>
              <a:t>ツールの良否だけではなく，心理面含め包括的に管理状態を評価可能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FF41E55-1B2C-4A81-AC75-0E81895021C0}"/>
              </a:ext>
            </a:extLst>
          </p:cNvPr>
          <p:cNvSpPr txBox="1"/>
          <p:nvPr/>
        </p:nvSpPr>
        <p:spPr>
          <a:xfrm>
            <a:off x="6814267" y="5718448"/>
            <a:ext cx="36215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5</a:t>
            </a:r>
            <a:r>
              <a:rPr kumimoji="1" lang="ja-JP" altLang="en-US" dirty="0"/>
              <a:t>状態 </a:t>
            </a:r>
            <a:r>
              <a:rPr kumimoji="1" lang="en-US" altLang="ja-JP" dirty="0"/>
              <a:t>x</a:t>
            </a:r>
            <a:r>
              <a:rPr kumimoji="1" lang="ja-JP" altLang="en-US" dirty="0"/>
              <a:t>各</a:t>
            </a:r>
            <a:r>
              <a:rPr kumimoji="1" lang="en-US" altLang="ja-JP" dirty="0"/>
              <a:t>4</a:t>
            </a:r>
            <a:r>
              <a:rPr kumimoji="1" lang="ja-JP" altLang="en-US" dirty="0"/>
              <a:t>質問 </a:t>
            </a:r>
            <a:r>
              <a:rPr kumimoji="1" lang="en-US" altLang="ja-JP" dirty="0"/>
              <a:t>x5</a:t>
            </a:r>
            <a:r>
              <a:rPr kumimoji="1" lang="ja-JP" altLang="en-US" dirty="0"/>
              <a:t>点 </a:t>
            </a:r>
            <a:r>
              <a:rPr kumimoji="1" lang="en-US" altLang="ja-JP" dirty="0"/>
              <a:t>= </a:t>
            </a:r>
            <a:r>
              <a:rPr kumimoji="1" lang="en-US" altLang="ja-JP" u="sng" dirty="0"/>
              <a:t>100</a:t>
            </a:r>
            <a:r>
              <a:rPr kumimoji="1" lang="ja-JP" altLang="en-US" u="sng" dirty="0"/>
              <a:t>点満点</a:t>
            </a:r>
          </a:p>
        </p:txBody>
      </p:sp>
    </p:spTree>
    <p:extLst>
      <p:ext uri="{BB962C8B-B14F-4D97-AF65-F5344CB8AC3E}">
        <p14:creationId xmlns:p14="http://schemas.microsoft.com/office/powerpoint/2010/main" val="3555145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8683255C-7D59-44F6-B2CE-39F9711ADC4A}"/>
              </a:ext>
            </a:extLst>
          </p:cNvPr>
          <p:cNvSpPr/>
          <p:nvPr/>
        </p:nvSpPr>
        <p:spPr>
          <a:xfrm>
            <a:off x="9525114" y="2161896"/>
            <a:ext cx="1595485" cy="78407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FEC92BC3-10CC-4642-80BA-FFA0CB5AA287}"/>
              </a:ext>
            </a:extLst>
          </p:cNvPr>
          <p:cNvSpPr/>
          <p:nvPr/>
        </p:nvSpPr>
        <p:spPr>
          <a:xfrm>
            <a:off x="1352550" y="4298671"/>
            <a:ext cx="6962775" cy="209550"/>
          </a:xfrm>
          <a:custGeom>
            <a:avLst/>
            <a:gdLst>
              <a:gd name="connsiteX0" fmla="*/ 0 w 6962775"/>
              <a:gd name="connsiteY0" fmla="*/ 209550 h 209550"/>
              <a:gd name="connsiteX1" fmla="*/ 2038350 w 6962775"/>
              <a:gd name="connsiteY1" fmla="*/ 0 h 209550"/>
              <a:gd name="connsiteX2" fmla="*/ 6962775 w 6962775"/>
              <a:gd name="connsiteY2" fmla="*/ 104775 h 209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62775" h="209550">
                <a:moveTo>
                  <a:pt x="0" y="209550"/>
                </a:moveTo>
                <a:lnTo>
                  <a:pt x="2038350" y="0"/>
                </a:lnTo>
                <a:lnTo>
                  <a:pt x="6962775" y="104775"/>
                </a:lnTo>
              </a:path>
            </a:pathLst>
          </a:custGeom>
          <a:noFill/>
          <a:ln w="127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AD90FC68-36BD-4042-ACC5-FAA54185206E}"/>
              </a:ext>
            </a:extLst>
          </p:cNvPr>
          <p:cNvSpPr/>
          <p:nvPr/>
        </p:nvSpPr>
        <p:spPr>
          <a:xfrm>
            <a:off x="1417047" y="4479645"/>
            <a:ext cx="7003053" cy="266339"/>
          </a:xfrm>
          <a:custGeom>
            <a:avLst/>
            <a:gdLst>
              <a:gd name="connsiteX0" fmla="*/ 0 w 6867525"/>
              <a:gd name="connsiteY0" fmla="*/ 247650 h 247650"/>
              <a:gd name="connsiteX1" fmla="*/ 1819275 w 6867525"/>
              <a:gd name="connsiteY1" fmla="*/ 0 h 247650"/>
              <a:gd name="connsiteX2" fmla="*/ 6867525 w 6867525"/>
              <a:gd name="connsiteY2" fmla="*/ 190500 h 2476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67525" h="247650">
                <a:moveTo>
                  <a:pt x="0" y="247650"/>
                </a:moveTo>
                <a:lnTo>
                  <a:pt x="1819275" y="0"/>
                </a:lnTo>
                <a:lnTo>
                  <a:pt x="6867525" y="190500"/>
                </a:lnTo>
              </a:path>
            </a:pathLst>
          </a:custGeom>
          <a:noFill/>
          <a:ln w="1270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77122F27-8FEA-4D38-A164-2205588467C8}"/>
              </a:ext>
            </a:extLst>
          </p:cNvPr>
          <p:cNvSpPr/>
          <p:nvPr/>
        </p:nvSpPr>
        <p:spPr>
          <a:xfrm>
            <a:off x="1476375" y="3365221"/>
            <a:ext cx="6829425" cy="1323975"/>
          </a:xfrm>
          <a:custGeom>
            <a:avLst/>
            <a:gdLst>
              <a:gd name="connsiteX0" fmla="*/ 0 w 6829425"/>
              <a:gd name="connsiteY0" fmla="*/ 1285875 h 1285875"/>
              <a:gd name="connsiteX1" fmla="*/ 1676400 w 6829425"/>
              <a:gd name="connsiteY1" fmla="*/ 1047750 h 1285875"/>
              <a:gd name="connsiteX2" fmla="*/ 3286125 w 6829425"/>
              <a:gd name="connsiteY2" fmla="*/ 657225 h 1285875"/>
              <a:gd name="connsiteX3" fmla="*/ 4638675 w 6829425"/>
              <a:gd name="connsiteY3" fmla="*/ 0 h 1285875"/>
              <a:gd name="connsiteX4" fmla="*/ 5953125 w 6829425"/>
              <a:gd name="connsiteY4" fmla="*/ 95250 h 1285875"/>
              <a:gd name="connsiteX5" fmla="*/ 6829425 w 6829425"/>
              <a:gd name="connsiteY5" fmla="*/ 304800 h 1285875"/>
              <a:gd name="connsiteX0" fmla="*/ 0 w 6829425"/>
              <a:gd name="connsiteY0" fmla="*/ 1285875 h 1285875"/>
              <a:gd name="connsiteX1" fmla="*/ 1676400 w 6829425"/>
              <a:gd name="connsiteY1" fmla="*/ 1047750 h 1285875"/>
              <a:gd name="connsiteX2" fmla="*/ 3286125 w 6829425"/>
              <a:gd name="connsiteY2" fmla="*/ 657225 h 1285875"/>
              <a:gd name="connsiteX3" fmla="*/ 4638675 w 6829425"/>
              <a:gd name="connsiteY3" fmla="*/ 0 h 1285875"/>
              <a:gd name="connsiteX4" fmla="*/ 5941550 w 6829425"/>
              <a:gd name="connsiteY4" fmla="*/ 164698 h 1285875"/>
              <a:gd name="connsiteX5" fmla="*/ 6829425 w 6829425"/>
              <a:gd name="connsiteY5" fmla="*/ 304800 h 1285875"/>
              <a:gd name="connsiteX0" fmla="*/ 0 w 6829425"/>
              <a:gd name="connsiteY0" fmla="*/ 1323975 h 1323975"/>
              <a:gd name="connsiteX1" fmla="*/ 1676400 w 6829425"/>
              <a:gd name="connsiteY1" fmla="*/ 1085850 h 1323975"/>
              <a:gd name="connsiteX2" fmla="*/ 3286125 w 6829425"/>
              <a:gd name="connsiteY2" fmla="*/ 695325 h 1323975"/>
              <a:gd name="connsiteX3" fmla="*/ 5172075 w 6829425"/>
              <a:gd name="connsiteY3" fmla="*/ 0 h 1323975"/>
              <a:gd name="connsiteX4" fmla="*/ 5941550 w 6829425"/>
              <a:gd name="connsiteY4" fmla="*/ 202798 h 1323975"/>
              <a:gd name="connsiteX5" fmla="*/ 6829425 w 6829425"/>
              <a:gd name="connsiteY5" fmla="*/ 342900 h 1323975"/>
              <a:gd name="connsiteX0" fmla="*/ 0 w 6829425"/>
              <a:gd name="connsiteY0" fmla="*/ 1323975 h 1323975"/>
              <a:gd name="connsiteX1" fmla="*/ 1676400 w 6829425"/>
              <a:gd name="connsiteY1" fmla="*/ 1085850 h 1323975"/>
              <a:gd name="connsiteX2" fmla="*/ 3286125 w 6829425"/>
              <a:gd name="connsiteY2" fmla="*/ 695325 h 1323975"/>
              <a:gd name="connsiteX3" fmla="*/ 5172075 w 6829425"/>
              <a:gd name="connsiteY3" fmla="*/ 0 h 1323975"/>
              <a:gd name="connsiteX4" fmla="*/ 6046325 w 6829425"/>
              <a:gd name="connsiteY4" fmla="*/ 269473 h 1323975"/>
              <a:gd name="connsiteX5" fmla="*/ 6829425 w 6829425"/>
              <a:gd name="connsiteY5" fmla="*/ 342900 h 1323975"/>
              <a:gd name="connsiteX0" fmla="*/ 0 w 6829425"/>
              <a:gd name="connsiteY0" fmla="*/ 1323975 h 1323975"/>
              <a:gd name="connsiteX1" fmla="*/ 1676400 w 6829425"/>
              <a:gd name="connsiteY1" fmla="*/ 1085850 h 1323975"/>
              <a:gd name="connsiteX2" fmla="*/ 3286125 w 6829425"/>
              <a:gd name="connsiteY2" fmla="*/ 695325 h 1323975"/>
              <a:gd name="connsiteX3" fmla="*/ 4400550 w 6829425"/>
              <a:gd name="connsiteY3" fmla="*/ 225704 h 1323975"/>
              <a:gd name="connsiteX4" fmla="*/ 5172075 w 6829425"/>
              <a:gd name="connsiteY4" fmla="*/ 0 h 1323975"/>
              <a:gd name="connsiteX5" fmla="*/ 6046325 w 6829425"/>
              <a:gd name="connsiteY5" fmla="*/ 269473 h 1323975"/>
              <a:gd name="connsiteX6" fmla="*/ 6829425 w 6829425"/>
              <a:gd name="connsiteY6" fmla="*/ 342900 h 1323975"/>
              <a:gd name="connsiteX0" fmla="*/ 0 w 6829425"/>
              <a:gd name="connsiteY0" fmla="*/ 1323975 h 1323975"/>
              <a:gd name="connsiteX1" fmla="*/ 1676400 w 6829425"/>
              <a:gd name="connsiteY1" fmla="*/ 1085850 h 1323975"/>
              <a:gd name="connsiteX2" fmla="*/ 3286125 w 6829425"/>
              <a:gd name="connsiteY2" fmla="*/ 695325 h 1323975"/>
              <a:gd name="connsiteX3" fmla="*/ 4400550 w 6829425"/>
              <a:gd name="connsiteY3" fmla="*/ 225704 h 1323975"/>
              <a:gd name="connsiteX4" fmla="*/ 5172075 w 6829425"/>
              <a:gd name="connsiteY4" fmla="*/ 0 h 1323975"/>
              <a:gd name="connsiteX5" fmla="*/ 6113000 w 6829425"/>
              <a:gd name="connsiteY5" fmla="*/ 155173 h 1323975"/>
              <a:gd name="connsiteX6" fmla="*/ 6829425 w 6829425"/>
              <a:gd name="connsiteY6" fmla="*/ 342900 h 1323975"/>
              <a:gd name="connsiteX0" fmla="*/ 0 w 6829425"/>
              <a:gd name="connsiteY0" fmla="*/ 1323975 h 1323975"/>
              <a:gd name="connsiteX1" fmla="*/ 1676400 w 6829425"/>
              <a:gd name="connsiteY1" fmla="*/ 1085850 h 1323975"/>
              <a:gd name="connsiteX2" fmla="*/ 3286125 w 6829425"/>
              <a:gd name="connsiteY2" fmla="*/ 695325 h 1323975"/>
              <a:gd name="connsiteX3" fmla="*/ 5172075 w 6829425"/>
              <a:gd name="connsiteY3" fmla="*/ 0 h 1323975"/>
              <a:gd name="connsiteX4" fmla="*/ 6113000 w 6829425"/>
              <a:gd name="connsiteY4" fmla="*/ 155173 h 1323975"/>
              <a:gd name="connsiteX5" fmla="*/ 6829425 w 6829425"/>
              <a:gd name="connsiteY5" fmla="*/ 342900 h 1323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29425" h="1323975">
                <a:moveTo>
                  <a:pt x="0" y="1323975"/>
                </a:moveTo>
                <a:lnTo>
                  <a:pt x="1676400" y="1085850"/>
                </a:lnTo>
                <a:lnTo>
                  <a:pt x="3286125" y="695325"/>
                </a:lnTo>
                <a:cubicBezTo>
                  <a:pt x="3868737" y="514350"/>
                  <a:pt x="4700929" y="90025"/>
                  <a:pt x="5172075" y="0"/>
                </a:cubicBezTo>
                <a:lnTo>
                  <a:pt x="6113000" y="155173"/>
                </a:lnTo>
                <a:lnTo>
                  <a:pt x="6829425" y="342900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A509E29C-3563-40E9-A458-1EBFE1A5B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70118"/>
          </a:xfrm>
        </p:spPr>
        <p:txBody>
          <a:bodyPr/>
          <a:lstStyle/>
          <a:p>
            <a:r>
              <a:rPr lang="ja-JP" altLang="en-US" dirty="0">
                <a:solidFill>
                  <a:schemeClr val="accent2"/>
                </a:solidFill>
              </a:rPr>
              <a:t>プロジェクト管理状態の推移</a:t>
            </a:r>
            <a:endParaRPr kumimoji="1" lang="ja-JP" altLang="en-US" dirty="0">
              <a:solidFill>
                <a:schemeClr val="accent2"/>
              </a:solidFill>
            </a:endParaRPr>
          </a:p>
        </p:txBody>
      </p:sp>
      <p:cxnSp>
        <p:nvCxnSpPr>
          <p:cNvPr id="4" name="直線矢印コネクタ 3">
            <a:extLst>
              <a:ext uri="{FF2B5EF4-FFF2-40B4-BE49-F238E27FC236}">
                <a16:creationId xmlns:a16="http://schemas.microsoft.com/office/drawing/2014/main" id="{3F4073AC-0D19-48F1-A430-B4DEE503CEE2}"/>
              </a:ext>
            </a:extLst>
          </p:cNvPr>
          <p:cNvCxnSpPr>
            <a:cxnSpLocks/>
          </p:cNvCxnSpPr>
          <p:nvPr/>
        </p:nvCxnSpPr>
        <p:spPr>
          <a:xfrm>
            <a:off x="563034" y="5772325"/>
            <a:ext cx="10833100" cy="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DB90B427-014C-4DEC-A3B7-9A9049E0C54B}"/>
              </a:ext>
            </a:extLst>
          </p:cNvPr>
          <p:cNvCxnSpPr>
            <a:cxnSpLocks/>
          </p:cNvCxnSpPr>
          <p:nvPr/>
        </p:nvCxnSpPr>
        <p:spPr>
          <a:xfrm flipV="1">
            <a:off x="855134" y="1666596"/>
            <a:ext cx="0" cy="4254500"/>
          </a:xfrm>
          <a:prstGeom prst="straightConnector1">
            <a:avLst/>
          </a:prstGeom>
          <a:ln w="1270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楕円 11">
            <a:extLst>
              <a:ext uri="{FF2B5EF4-FFF2-40B4-BE49-F238E27FC236}">
                <a16:creationId xmlns:a16="http://schemas.microsoft.com/office/drawing/2014/main" id="{FED6C82D-DD7D-4048-9A76-EE1A6E63F587}"/>
              </a:ext>
            </a:extLst>
          </p:cNvPr>
          <p:cNvSpPr/>
          <p:nvPr/>
        </p:nvSpPr>
        <p:spPr>
          <a:xfrm>
            <a:off x="1417047" y="4647176"/>
            <a:ext cx="126991" cy="12699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1919B1F-AE87-4196-849E-51B700B84317}"/>
              </a:ext>
            </a:extLst>
          </p:cNvPr>
          <p:cNvSpPr txBox="1"/>
          <p:nvPr/>
        </p:nvSpPr>
        <p:spPr>
          <a:xfrm rot="-5400000">
            <a:off x="283515" y="5257357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不毛状態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F889F6DC-D408-4137-A54D-9474BBDE7A18}"/>
              </a:ext>
            </a:extLst>
          </p:cNvPr>
          <p:cNvSpPr txBox="1"/>
          <p:nvPr/>
        </p:nvSpPr>
        <p:spPr>
          <a:xfrm rot="-5400000">
            <a:off x="283515" y="4433351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萌芽状態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653CC1C-BF5A-4EB8-9B22-28C5007B8156}"/>
              </a:ext>
            </a:extLst>
          </p:cNvPr>
          <p:cNvSpPr txBox="1"/>
          <p:nvPr/>
        </p:nvSpPr>
        <p:spPr>
          <a:xfrm rot="-5400000">
            <a:off x="283515" y="3609345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充実状態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E72ABD0-C1BA-45F9-B6D3-F654916ACB4B}"/>
              </a:ext>
            </a:extLst>
          </p:cNvPr>
          <p:cNvSpPr txBox="1"/>
          <p:nvPr/>
        </p:nvSpPr>
        <p:spPr>
          <a:xfrm rot="-5400000">
            <a:off x="283515" y="2785339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活用状態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B89AEAF9-712B-4921-885D-42B4B49838E7}"/>
              </a:ext>
            </a:extLst>
          </p:cNvPr>
          <p:cNvSpPr txBox="1"/>
          <p:nvPr/>
        </p:nvSpPr>
        <p:spPr>
          <a:xfrm rot="-5400000">
            <a:off x="283515" y="1961333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理想状態</a:t>
            </a:r>
          </a:p>
        </p:txBody>
      </p:sp>
      <p:sp>
        <p:nvSpPr>
          <p:cNvPr id="18" name="楕円 17">
            <a:extLst>
              <a:ext uri="{FF2B5EF4-FFF2-40B4-BE49-F238E27FC236}">
                <a16:creationId xmlns:a16="http://schemas.microsoft.com/office/drawing/2014/main" id="{1B517248-7107-4AFA-BAC2-E7568E022981}"/>
              </a:ext>
            </a:extLst>
          </p:cNvPr>
          <p:cNvSpPr/>
          <p:nvPr/>
        </p:nvSpPr>
        <p:spPr>
          <a:xfrm>
            <a:off x="9707901" y="2268646"/>
            <a:ext cx="126991" cy="12699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二等辺三角形 18">
            <a:extLst>
              <a:ext uri="{FF2B5EF4-FFF2-40B4-BE49-F238E27FC236}">
                <a16:creationId xmlns:a16="http://schemas.microsoft.com/office/drawing/2014/main" id="{5E42E1A8-EE08-4192-8426-BD29F8806A06}"/>
              </a:ext>
            </a:extLst>
          </p:cNvPr>
          <p:cNvSpPr/>
          <p:nvPr/>
        </p:nvSpPr>
        <p:spPr>
          <a:xfrm>
            <a:off x="9682498" y="2494034"/>
            <a:ext cx="177796" cy="153272"/>
          </a:xfrm>
          <a:prstGeom prst="triangl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二等辺三角形 19">
            <a:extLst>
              <a:ext uri="{FF2B5EF4-FFF2-40B4-BE49-F238E27FC236}">
                <a16:creationId xmlns:a16="http://schemas.microsoft.com/office/drawing/2014/main" id="{DD968ED0-B0D7-4377-B61B-F387A576DA39}"/>
              </a:ext>
            </a:extLst>
          </p:cNvPr>
          <p:cNvSpPr/>
          <p:nvPr/>
        </p:nvSpPr>
        <p:spPr>
          <a:xfrm>
            <a:off x="1257297" y="4417974"/>
            <a:ext cx="177796" cy="153272"/>
          </a:xfrm>
          <a:prstGeom prst="triangl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C8FF3F59-E4FA-439D-9CE3-C69CA101AAFF}"/>
              </a:ext>
            </a:extLst>
          </p:cNvPr>
          <p:cNvSpPr txBox="1"/>
          <p:nvPr/>
        </p:nvSpPr>
        <p:spPr>
          <a:xfrm>
            <a:off x="3481211" y="5772325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2016</a:t>
            </a:r>
            <a:endParaRPr kumimoji="1" lang="ja-JP" altLang="en-US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47809F48-CDCD-4B0F-A403-F5434FDF433B}"/>
              </a:ext>
            </a:extLst>
          </p:cNvPr>
          <p:cNvSpPr txBox="1"/>
          <p:nvPr/>
        </p:nvSpPr>
        <p:spPr>
          <a:xfrm>
            <a:off x="5781040" y="5772325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2017</a:t>
            </a:r>
            <a:endParaRPr kumimoji="1" lang="ja-JP" altLang="en-US" dirty="0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CA9DFCD2-E2B4-4F7A-8C63-62AC242881D1}"/>
              </a:ext>
            </a:extLst>
          </p:cNvPr>
          <p:cNvSpPr txBox="1"/>
          <p:nvPr/>
        </p:nvSpPr>
        <p:spPr>
          <a:xfrm>
            <a:off x="8080868" y="5772325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2018</a:t>
            </a:r>
            <a:endParaRPr kumimoji="1" lang="ja-JP" altLang="en-US" dirty="0"/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3CA334FF-76D4-41CD-95C3-8E46BA10E8F3}"/>
              </a:ext>
            </a:extLst>
          </p:cNvPr>
          <p:cNvSpPr txBox="1"/>
          <p:nvPr/>
        </p:nvSpPr>
        <p:spPr>
          <a:xfrm>
            <a:off x="1181382" y="5772325"/>
            <a:ext cx="671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2015</a:t>
            </a:r>
            <a:endParaRPr kumimoji="1" lang="ja-JP" altLang="en-US" dirty="0"/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5CCACCD6-9306-4615-BA2B-F3D70B21E552}"/>
              </a:ext>
            </a:extLst>
          </p:cNvPr>
          <p:cNvSpPr txBox="1"/>
          <p:nvPr/>
        </p:nvSpPr>
        <p:spPr>
          <a:xfrm>
            <a:off x="9586089" y="2653104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×</a:t>
            </a:r>
            <a:endParaRPr kumimoji="1" lang="ja-JP" altLang="en-US" dirty="0"/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BFFB0CC6-B3FA-4A9B-9118-7F127C4873FE}"/>
              </a:ext>
            </a:extLst>
          </p:cNvPr>
          <p:cNvSpPr txBox="1"/>
          <p:nvPr/>
        </p:nvSpPr>
        <p:spPr>
          <a:xfrm>
            <a:off x="9926398" y="2185046"/>
            <a:ext cx="66075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 err="1"/>
              <a:t>redmine</a:t>
            </a:r>
            <a:endParaRPr kumimoji="1" lang="ja-JP" altLang="en-US" sz="1000" dirty="0"/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E1217539-6971-4361-8EDD-A658F5E7566C}"/>
              </a:ext>
            </a:extLst>
          </p:cNvPr>
          <p:cNvSpPr txBox="1"/>
          <p:nvPr/>
        </p:nvSpPr>
        <p:spPr>
          <a:xfrm>
            <a:off x="9926398" y="2434220"/>
            <a:ext cx="98937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商用</a:t>
            </a:r>
            <a:r>
              <a:rPr kumimoji="1" lang="en-US" altLang="ja-JP" sz="1000" dirty="0"/>
              <a:t>PM</a:t>
            </a:r>
            <a:r>
              <a:rPr kumimoji="1" lang="ja-JP" altLang="en-US" sz="1000" dirty="0"/>
              <a:t>ツール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1B3BF3D2-0D82-4F40-8BA1-5B66FEB9FA9B}"/>
              </a:ext>
            </a:extLst>
          </p:cNvPr>
          <p:cNvSpPr txBox="1"/>
          <p:nvPr/>
        </p:nvSpPr>
        <p:spPr>
          <a:xfrm>
            <a:off x="9926398" y="2683394"/>
            <a:ext cx="109677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何もなし</a:t>
            </a:r>
            <a:r>
              <a:rPr kumimoji="1" lang="en-US" altLang="ja-JP" sz="1000" dirty="0"/>
              <a:t>(Excel)</a:t>
            </a:r>
            <a:endParaRPr kumimoji="1" lang="ja-JP" altLang="en-US" sz="1000" dirty="0"/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0AC5A8AB-3918-4E84-AFB7-823F8DD8A457}"/>
              </a:ext>
            </a:extLst>
          </p:cNvPr>
          <p:cNvSpPr txBox="1"/>
          <p:nvPr/>
        </p:nvSpPr>
        <p:spPr>
          <a:xfrm>
            <a:off x="1151865" y="4567755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×</a:t>
            </a:r>
            <a:endParaRPr kumimoji="1" lang="ja-JP" altLang="en-US" dirty="0"/>
          </a:p>
        </p:txBody>
      </p:sp>
      <p:sp>
        <p:nvSpPr>
          <p:cNvPr id="32" name="楕円 31">
            <a:extLst>
              <a:ext uri="{FF2B5EF4-FFF2-40B4-BE49-F238E27FC236}">
                <a16:creationId xmlns:a16="http://schemas.microsoft.com/office/drawing/2014/main" id="{3A0A8678-B8BD-4E9C-9A07-E06FAF847AB7}"/>
              </a:ext>
            </a:extLst>
          </p:cNvPr>
          <p:cNvSpPr/>
          <p:nvPr/>
        </p:nvSpPr>
        <p:spPr>
          <a:xfrm>
            <a:off x="3082739" y="4367619"/>
            <a:ext cx="126991" cy="12699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74BBB9F5-BAFE-408C-AB18-54EB6AF2D483}"/>
              </a:ext>
            </a:extLst>
          </p:cNvPr>
          <p:cNvSpPr/>
          <p:nvPr/>
        </p:nvSpPr>
        <p:spPr>
          <a:xfrm>
            <a:off x="4791582" y="3971075"/>
            <a:ext cx="126991" cy="12699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楕円 33">
            <a:extLst>
              <a:ext uri="{FF2B5EF4-FFF2-40B4-BE49-F238E27FC236}">
                <a16:creationId xmlns:a16="http://schemas.microsoft.com/office/drawing/2014/main" id="{0FE6D3DA-2753-4CD1-9A36-75AC47929242}"/>
              </a:ext>
            </a:extLst>
          </p:cNvPr>
          <p:cNvSpPr/>
          <p:nvPr/>
        </p:nvSpPr>
        <p:spPr>
          <a:xfrm>
            <a:off x="6617817" y="3321634"/>
            <a:ext cx="126991" cy="12699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楕円 35">
            <a:extLst>
              <a:ext uri="{FF2B5EF4-FFF2-40B4-BE49-F238E27FC236}">
                <a16:creationId xmlns:a16="http://schemas.microsoft.com/office/drawing/2014/main" id="{469AD2C9-E8F0-4E7E-828C-F0A8DDF9F506}"/>
              </a:ext>
            </a:extLst>
          </p:cNvPr>
          <p:cNvSpPr/>
          <p:nvPr/>
        </p:nvSpPr>
        <p:spPr>
          <a:xfrm>
            <a:off x="8229596" y="3620853"/>
            <a:ext cx="126991" cy="126991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二等辺三角形 36">
            <a:extLst>
              <a:ext uri="{FF2B5EF4-FFF2-40B4-BE49-F238E27FC236}">
                <a16:creationId xmlns:a16="http://schemas.microsoft.com/office/drawing/2014/main" id="{57B2610A-350C-4958-89C5-3739B887D8DC}"/>
              </a:ext>
            </a:extLst>
          </p:cNvPr>
          <p:cNvSpPr/>
          <p:nvPr/>
        </p:nvSpPr>
        <p:spPr>
          <a:xfrm>
            <a:off x="8229596" y="4290983"/>
            <a:ext cx="177796" cy="153272"/>
          </a:xfrm>
          <a:prstGeom prst="triangl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二等辺三角形 37">
            <a:extLst>
              <a:ext uri="{FF2B5EF4-FFF2-40B4-BE49-F238E27FC236}">
                <a16:creationId xmlns:a16="http://schemas.microsoft.com/office/drawing/2014/main" id="{BCF557C7-3FF6-45A4-9C96-03A12F2C8028}"/>
              </a:ext>
            </a:extLst>
          </p:cNvPr>
          <p:cNvSpPr/>
          <p:nvPr/>
        </p:nvSpPr>
        <p:spPr>
          <a:xfrm>
            <a:off x="3264106" y="4214347"/>
            <a:ext cx="177796" cy="153272"/>
          </a:xfrm>
          <a:prstGeom prst="triangle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590E0E82-68D1-421E-AB7A-CE2ED3E267FB}"/>
              </a:ext>
            </a:extLst>
          </p:cNvPr>
          <p:cNvSpPr txBox="1"/>
          <p:nvPr/>
        </p:nvSpPr>
        <p:spPr>
          <a:xfrm>
            <a:off x="3170793" y="4318991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×</a:t>
            </a:r>
            <a:endParaRPr kumimoji="1" lang="ja-JP" altLang="en-US" dirty="0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06B53FEF-4B52-41CD-84C7-1C1E7BA174B6}"/>
              </a:ext>
            </a:extLst>
          </p:cNvPr>
          <p:cNvSpPr txBox="1"/>
          <p:nvPr/>
        </p:nvSpPr>
        <p:spPr>
          <a:xfrm>
            <a:off x="8202975" y="4507275"/>
            <a:ext cx="3706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×</a:t>
            </a:r>
            <a:endParaRPr kumimoji="1" lang="ja-JP" altLang="en-US" dirty="0"/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6A0FBAC9-2BA2-4AAB-A038-C49BDC3D4475}"/>
              </a:ext>
            </a:extLst>
          </p:cNvPr>
          <p:cNvSpPr/>
          <p:nvPr/>
        </p:nvSpPr>
        <p:spPr>
          <a:xfrm>
            <a:off x="2959203" y="4116459"/>
            <a:ext cx="685605" cy="601131"/>
          </a:xfrm>
          <a:prstGeom prst="roundRect">
            <a:avLst/>
          </a:prstGeom>
          <a:noFill/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C9B1B1E8-C118-4BD6-B42B-75B61B2CB50A}"/>
              </a:ext>
            </a:extLst>
          </p:cNvPr>
          <p:cNvSpPr txBox="1"/>
          <p:nvPr/>
        </p:nvSpPr>
        <p:spPr>
          <a:xfrm>
            <a:off x="2718797" y="4737564"/>
            <a:ext cx="1931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管理を意識すれば</a:t>
            </a:r>
            <a:endParaRPr kumimoji="1" lang="en-US" altLang="ja-JP" sz="1200" dirty="0"/>
          </a:p>
          <a:p>
            <a:r>
              <a:rPr kumimoji="1" lang="ja-JP" altLang="en-US" sz="1200" dirty="0"/>
              <a:t>ツールによらず状態改善</a:t>
            </a:r>
          </a:p>
        </p:txBody>
      </p:sp>
      <p:sp>
        <p:nvSpPr>
          <p:cNvPr id="46" name="吹き出し: 四角形 45">
            <a:extLst>
              <a:ext uri="{FF2B5EF4-FFF2-40B4-BE49-F238E27FC236}">
                <a16:creationId xmlns:a16="http://schemas.microsoft.com/office/drawing/2014/main" id="{53CD0F2A-E7DB-4616-B0F8-6D9BC4D22990}"/>
              </a:ext>
            </a:extLst>
          </p:cNvPr>
          <p:cNvSpPr/>
          <p:nvPr/>
        </p:nvSpPr>
        <p:spPr>
          <a:xfrm>
            <a:off x="5788922" y="3928262"/>
            <a:ext cx="1670184" cy="312246"/>
          </a:xfrm>
          <a:prstGeom prst="wedgeRectCallout">
            <a:avLst>
              <a:gd name="adj1" fmla="val -35519"/>
              <a:gd name="adj2" fmla="val 84253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</a:rPr>
              <a:t>ソフト導入 予算折衝難航</a:t>
            </a:r>
            <a:endParaRPr kumimoji="1" lang="en-US" altLang="ja-JP" sz="1000" dirty="0">
              <a:solidFill>
                <a:schemeClr val="tx1"/>
              </a:solidFill>
            </a:endParaRPr>
          </a:p>
        </p:txBody>
      </p:sp>
      <p:sp>
        <p:nvSpPr>
          <p:cNvPr id="47" name="吹き出し: 四角形 46">
            <a:extLst>
              <a:ext uri="{FF2B5EF4-FFF2-40B4-BE49-F238E27FC236}">
                <a16:creationId xmlns:a16="http://schemas.microsoft.com/office/drawing/2014/main" id="{3E75D63E-547C-405C-B49C-CC9BEE404004}"/>
              </a:ext>
            </a:extLst>
          </p:cNvPr>
          <p:cNvSpPr/>
          <p:nvPr/>
        </p:nvSpPr>
        <p:spPr>
          <a:xfrm>
            <a:off x="1079300" y="3844878"/>
            <a:ext cx="1746554" cy="424236"/>
          </a:xfrm>
          <a:prstGeom prst="wedgeRectCallout">
            <a:avLst>
              <a:gd name="adj1" fmla="val 65421"/>
              <a:gd name="adj2" fmla="val 48037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</a:rPr>
              <a:t>管理の手法の周知・担当者へのスケジュール周知など</a:t>
            </a:r>
          </a:p>
        </p:txBody>
      </p:sp>
      <p:sp>
        <p:nvSpPr>
          <p:cNvPr id="49" name="四角形: 角を丸くする 48">
            <a:extLst>
              <a:ext uri="{FF2B5EF4-FFF2-40B4-BE49-F238E27FC236}">
                <a16:creationId xmlns:a16="http://schemas.microsoft.com/office/drawing/2014/main" id="{B0291C00-30EE-44E7-96D6-134810666246}"/>
              </a:ext>
            </a:extLst>
          </p:cNvPr>
          <p:cNvSpPr/>
          <p:nvPr/>
        </p:nvSpPr>
        <p:spPr>
          <a:xfrm>
            <a:off x="7988944" y="4221546"/>
            <a:ext cx="685605" cy="601131"/>
          </a:xfrm>
          <a:prstGeom prst="roundRect">
            <a:avLst/>
          </a:prstGeom>
          <a:noFill/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57AD309E-543C-466C-81C1-2CF66CED2F6D}"/>
              </a:ext>
            </a:extLst>
          </p:cNvPr>
          <p:cNvSpPr txBox="1"/>
          <p:nvPr/>
        </p:nvSpPr>
        <p:spPr>
          <a:xfrm>
            <a:off x="7748538" y="4842651"/>
            <a:ext cx="19315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活動推進者の熱意低下とともに低下</a:t>
            </a:r>
          </a:p>
        </p:txBody>
      </p:sp>
      <p:sp>
        <p:nvSpPr>
          <p:cNvPr id="51" name="吹き出し: 四角形 50">
            <a:extLst>
              <a:ext uri="{FF2B5EF4-FFF2-40B4-BE49-F238E27FC236}">
                <a16:creationId xmlns:a16="http://schemas.microsoft.com/office/drawing/2014/main" id="{DC1E9A29-2224-4068-B452-52DBBB011AF7}"/>
              </a:ext>
            </a:extLst>
          </p:cNvPr>
          <p:cNvSpPr/>
          <p:nvPr/>
        </p:nvSpPr>
        <p:spPr>
          <a:xfrm>
            <a:off x="3105035" y="3317318"/>
            <a:ext cx="1514978" cy="424236"/>
          </a:xfrm>
          <a:prstGeom prst="wedgeRectCallout">
            <a:avLst>
              <a:gd name="adj1" fmla="val 55381"/>
              <a:gd name="adj2" fmla="val 104167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</a:rPr>
              <a:t>ガントチャート改善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1000" dirty="0">
                <a:solidFill>
                  <a:schemeClr val="tx1"/>
                </a:solidFill>
              </a:rPr>
              <a:t>(</a:t>
            </a:r>
            <a:r>
              <a:rPr kumimoji="1" lang="ja-JP" altLang="en-US" sz="1000" dirty="0">
                <a:solidFill>
                  <a:schemeClr val="tx1"/>
                </a:solidFill>
              </a:rPr>
              <a:t>有料プラグイン導入</a:t>
            </a:r>
            <a:r>
              <a:rPr kumimoji="1" lang="en-US" altLang="ja-JP" sz="1000" dirty="0">
                <a:solidFill>
                  <a:schemeClr val="tx1"/>
                </a:solidFill>
              </a:rPr>
              <a:t>)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52" name="吹き出し: 四角形 51">
            <a:extLst>
              <a:ext uri="{FF2B5EF4-FFF2-40B4-BE49-F238E27FC236}">
                <a16:creationId xmlns:a16="http://schemas.microsoft.com/office/drawing/2014/main" id="{F445A598-B8FB-40D5-BC2A-A2CC36F2AAA9}"/>
              </a:ext>
            </a:extLst>
          </p:cNvPr>
          <p:cNvSpPr/>
          <p:nvPr/>
        </p:nvSpPr>
        <p:spPr>
          <a:xfrm>
            <a:off x="4272747" y="2445439"/>
            <a:ext cx="2016455" cy="592631"/>
          </a:xfrm>
          <a:prstGeom prst="wedgeRectCallout">
            <a:avLst>
              <a:gd name="adj1" fmla="val 63785"/>
              <a:gd name="adj2" fmla="val 104167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000" dirty="0">
                <a:solidFill>
                  <a:schemeClr val="tx1"/>
                </a:solidFill>
              </a:rPr>
              <a:t>EVM</a:t>
            </a:r>
            <a:r>
              <a:rPr kumimoji="1" lang="ja-JP" altLang="en-US" sz="1000" dirty="0">
                <a:solidFill>
                  <a:schemeClr val="tx1"/>
                </a:solidFill>
              </a:rPr>
              <a:t>導入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1000" dirty="0">
                <a:solidFill>
                  <a:schemeClr val="tx1"/>
                </a:solidFill>
              </a:rPr>
              <a:t>LDAP</a:t>
            </a:r>
            <a:r>
              <a:rPr kumimoji="1" lang="ja-JP" altLang="en-US" sz="1000" dirty="0">
                <a:solidFill>
                  <a:schemeClr val="tx1"/>
                </a:solidFill>
              </a:rPr>
              <a:t>問題解決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000" dirty="0">
                <a:solidFill>
                  <a:schemeClr val="tx1"/>
                </a:solidFill>
              </a:rPr>
              <a:t>トップページへの画像挿入</a:t>
            </a:r>
            <a:endParaRPr kumimoji="1" lang="en-US" altLang="ja-JP" sz="1000" dirty="0">
              <a:solidFill>
                <a:schemeClr val="tx1"/>
              </a:solidFill>
            </a:endParaRPr>
          </a:p>
        </p:txBody>
      </p:sp>
      <p:sp>
        <p:nvSpPr>
          <p:cNvPr id="53" name="吹き出し: 四角形 52">
            <a:extLst>
              <a:ext uri="{FF2B5EF4-FFF2-40B4-BE49-F238E27FC236}">
                <a16:creationId xmlns:a16="http://schemas.microsoft.com/office/drawing/2014/main" id="{7F167659-F20D-4E04-8550-4E0BB8FD9D11}"/>
              </a:ext>
            </a:extLst>
          </p:cNvPr>
          <p:cNvSpPr/>
          <p:nvPr/>
        </p:nvSpPr>
        <p:spPr>
          <a:xfrm>
            <a:off x="6617817" y="2756908"/>
            <a:ext cx="1130721" cy="424236"/>
          </a:xfrm>
          <a:prstGeom prst="wedgeRectCallout">
            <a:avLst>
              <a:gd name="adj1" fmla="val 46937"/>
              <a:gd name="adj2" fmla="val 133355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</a:rPr>
              <a:t>リソース予約</a:t>
            </a:r>
            <a:endParaRPr kumimoji="1" lang="en-US" altLang="ja-JP" sz="10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000" dirty="0">
                <a:solidFill>
                  <a:schemeClr val="tx1"/>
                </a:solidFill>
              </a:rPr>
              <a:t>システム導入</a:t>
            </a:r>
          </a:p>
        </p:txBody>
      </p:sp>
      <p:sp>
        <p:nvSpPr>
          <p:cNvPr id="55" name="四角形: 角を丸くする 54">
            <a:extLst>
              <a:ext uri="{FF2B5EF4-FFF2-40B4-BE49-F238E27FC236}">
                <a16:creationId xmlns:a16="http://schemas.microsoft.com/office/drawing/2014/main" id="{35ED5963-69C9-4230-AE5E-B65022B0DC00}"/>
              </a:ext>
            </a:extLst>
          </p:cNvPr>
          <p:cNvSpPr/>
          <p:nvPr/>
        </p:nvSpPr>
        <p:spPr>
          <a:xfrm>
            <a:off x="7988944" y="3483867"/>
            <a:ext cx="685605" cy="482150"/>
          </a:xfrm>
          <a:prstGeom prst="roundRect">
            <a:avLst/>
          </a:prstGeom>
          <a:noFill/>
          <a:ln w="12700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E6B4752D-CFC2-4C7B-85A0-0F8A0DEBEE68}"/>
              </a:ext>
            </a:extLst>
          </p:cNvPr>
          <p:cNvSpPr txBox="1"/>
          <p:nvPr/>
        </p:nvSpPr>
        <p:spPr>
          <a:xfrm>
            <a:off x="8645958" y="3610568"/>
            <a:ext cx="22193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多忙を極め</a:t>
            </a:r>
            <a:r>
              <a:rPr kumimoji="1" lang="en-US" altLang="ja-JP" sz="1200" dirty="0" err="1"/>
              <a:t>redmine</a:t>
            </a:r>
            <a:endParaRPr kumimoji="1" lang="en-US" altLang="ja-JP" sz="1200" dirty="0"/>
          </a:p>
          <a:p>
            <a:r>
              <a:rPr kumimoji="1" lang="ja-JP" altLang="en-US" sz="1200" dirty="0"/>
              <a:t>管理手薄になったため低下</a:t>
            </a:r>
          </a:p>
        </p:txBody>
      </p:sp>
      <p:sp>
        <p:nvSpPr>
          <p:cNvPr id="62" name="矢印: 右 61">
            <a:extLst>
              <a:ext uri="{FF2B5EF4-FFF2-40B4-BE49-F238E27FC236}">
                <a16:creationId xmlns:a16="http://schemas.microsoft.com/office/drawing/2014/main" id="{C0B43F60-2996-43C2-AEB2-76FD1E885C30}"/>
              </a:ext>
            </a:extLst>
          </p:cNvPr>
          <p:cNvSpPr/>
          <p:nvPr/>
        </p:nvSpPr>
        <p:spPr>
          <a:xfrm>
            <a:off x="3884566" y="1435434"/>
            <a:ext cx="348338" cy="36285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CD7C504B-3795-4215-96DC-7053FBB32069}"/>
              </a:ext>
            </a:extLst>
          </p:cNvPr>
          <p:cNvSpPr txBox="1"/>
          <p:nvPr/>
        </p:nvSpPr>
        <p:spPr>
          <a:xfrm>
            <a:off x="4373824" y="1400960"/>
            <a:ext cx="50600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" dirty="0"/>
              <a:t>Redmine</a:t>
            </a:r>
            <a:r>
              <a:rPr kumimoji="1" lang="ja-JP" altLang="en-US" sz="1200" dirty="0"/>
              <a:t>はユーザの要望にあわせて機能追加や管理の変更が容易で，評価を上げていくことができた。</a:t>
            </a:r>
            <a:endParaRPr kumimoji="1" lang="en-US" altLang="ja-JP" sz="1200" dirty="0"/>
          </a:p>
        </p:txBody>
      </p:sp>
    </p:spTree>
    <p:extLst>
      <p:ext uri="{BB962C8B-B14F-4D97-AF65-F5344CB8AC3E}">
        <p14:creationId xmlns:p14="http://schemas.microsoft.com/office/powerpoint/2010/main" val="1799923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0" name="直線コネクタ 29">
            <a:extLst>
              <a:ext uri="{FF2B5EF4-FFF2-40B4-BE49-F238E27FC236}">
                <a16:creationId xmlns:a16="http://schemas.microsoft.com/office/drawing/2014/main" id="{5F281FD9-0598-43D2-9B9D-830468991BFC}"/>
              </a:ext>
            </a:extLst>
          </p:cNvPr>
          <p:cNvCxnSpPr/>
          <p:nvPr/>
        </p:nvCxnSpPr>
        <p:spPr>
          <a:xfrm>
            <a:off x="2429179" y="2737031"/>
            <a:ext cx="3037124" cy="0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49E2FAD8-783D-4E95-AA74-295778D4EC74}"/>
              </a:ext>
            </a:extLst>
          </p:cNvPr>
          <p:cNvCxnSpPr>
            <a:cxnSpLocks/>
          </p:cNvCxnSpPr>
          <p:nvPr/>
        </p:nvCxnSpPr>
        <p:spPr>
          <a:xfrm flipH="1" flipV="1">
            <a:off x="3650643" y="1702481"/>
            <a:ext cx="10890" cy="1120436"/>
          </a:xfrm>
          <a:prstGeom prst="line">
            <a:avLst/>
          </a:prstGeom>
          <a:ln w="95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タイトル 1">
            <a:extLst>
              <a:ext uri="{FF2B5EF4-FFF2-40B4-BE49-F238E27FC236}">
                <a16:creationId xmlns:a16="http://schemas.microsoft.com/office/drawing/2014/main" id="{43ABEAC4-89C5-4316-9CB2-515AC7E7EA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kumimoji="1" lang="ja-JP" altLang="en-US" dirty="0">
                <a:solidFill>
                  <a:schemeClr val="accent2"/>
                </a:solidFill>
              </a:rPr>
              <a:t>状態変化モデル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97FDC16-9F53-4116-9327-F57D10FFAF62}"/>
              </a:ext>
            </a:extLst>
          </p:cNvPr>
          <p:cNvSpPr txBox="1"/>
          <p:nvPr/>
        </p:nvSpPr>
        <p:spPr>
          <a:xfrm>
            <a:off x="998394" y="5611830"/>
            <a:ext cx="73332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kumimoji="1" lang="en-US" altLang="ja-JP" sz="2000" dirty="0"/>
              <a:t>Redmine</a:t>
            </a:r>
            <a:r>
              <a:rPr kumimoji="1" lang="ja-JP" altLang="en-US" sz="2000" dirty="0"/>
              <a:t>がプロジェクト管理ソフトの”要”になるには・・・</a:t>
            </a:r>
            <a:endParaRPr kumimoji="1" lang="en-US" altLang="ja-JP" sz="2000" dirty="0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E23FBC5E-2C28-4688-8A3F-424B3EDCEEEB}"/>
              </a:ext>
            </a:extLst>
          </p:cNvPr>
          <p:cNvSpPr/>
          <p:nvPr/>
        </p:nvSpPr>
        <p:spPr>
          <a:xfrm>
            <a:off x="2429179" y="1768995"/>
            <a:ext cx="2993983" cy="968036"/>
          </a:xfrm>
          <a:custGeom>
            <a:avLst/>
            <a:gdLst>
              <a:gd name="connsiteX0" fmla="*/ 0 w 3267075"/>
              <a:gd name="connsiteY0" fmla="*/ 989933 h 989933"/>
              <a:gd name="connsiteX1" fmla="*/ 1981200 w 3267075"/>
              <a:gd name="connsiteY1" fmla="*/ 18383 h 989933"/>
              <a:gd name="connsiteX2" fmla="*/ 3267075 w 3267075"/>
              <a:gd name="connsiteY2" fmla="*/ 447008 h 989933"/>
              <a:gd name="connsiteX0" fmla="*/ 0 w 5267843"/>
              <a:gd name="connsiteY0" fmla="*/ 995568 h 995568"/>
              <a:gd name="connsiteX1" fmla="*/ 1981200 w 5267843"/>
              <a:gd name="connsiteY1" fmla="*/ 24018 h 995568"/>
              <a:gd name="connsiteX2" fmla="*/ 5267843 w 5267843"/>
              <a:gd name="connsiteY2" fmla="*/ 404709 h 995568"/>
              <a:gd name="connsiteX0" fmla="*/ 0 w 5267843"/>
              <a:gd name="connsiteY0" fmla="*/ 989561 h 989561"/>
              <a:gd name="connsiteX1" fmla="*/ 1981200 w 5267843"/>
              <a:gd name="connsiteY1" fmla="*/ 18011 h 989561"/>
              <a:gd name="connsiteX2" fmla="*/ 3316460 w 5267843"/>
              <a:gd name="connsiteY2" fmla="*/ 360728 h 989561"/>
              <a:gd name="connsiteX3" fmla="*/ 5267843 w 5267843"/>
              <a:gd name="connsiteY3" fmla="*/ 398702 h 989561"/>
              <a:gd name="connsiteX0" fmla="*/ 0 w 5267843"/>
              <a:gd name="connsiteY0" fmla="*/ 989561 h 989561"/>
              <a:gd name="connsiteX1" fmla="*/ 1981200 w 5267843"/>
              <a:gd name="connsiteY1" fmla="*/ 18011 h 989561"/>
              <a:gd name="connsiteX2" fmla="*/ 3316460 w 5267843"/>
              <a:gd name="connsiteY2" fmla="*/ 360728 h 989561"/>
              <a:gd name="connsiteX3" fmla="*/ 5267843 w 5267843"/>
              <a:gd name="connsiteY3" fmla="*/ 398702 h 989561"/>
              <a:gd name="connsiteX0" fmla="*/ 0 w 5267843"/>
              <a:gd name="connsiteY0" fmla="*/ 989561 h 989561"/>
              <a:gd name="connsiteX1" fmla="*/ 1981200 w 5267843"/>
              <a:gd name="connsiteY1" fmla="*/ 18011 h 989561"/>
              <a:gd name="connsiteX2" fmla="*/ 3316460 w 5267843"/>
              <a:gd name="connsiteY2" fmla="*/ 360728 h 989561"/>
              <a:gd name="connsiteX3" fmla="*/ 5267843 w 5267843"/>
              <a:gd name="connsiteY3" fmla="*/ 398702 h 989561"/>
              <a:gd name="connsiteX0" fmla="*/ 0 w 5267843"/>
              <a:gd name="connsiteY0" fmla="*/ 989561 h 989561"/>
              <a:gd name="connsiteX1" fmla="*/ 1981200 w 5267843"/>
              <a:gd name="connsiteY1" fmla="*/ 18011 h 989561"/>
              <a:gd name="connsiteX2" fmla="*/ 3316460 w 5267843"/>
              <a:gd name="connsiteY2" fmla="*/ 360728 h 989561"/>
              <a:gd name="connsiteX3" fmla="*/ 5267843 w 5267843"/>
              <a:gd name="connsiteY3" fmla="*/ 398702 h 989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67843" h="989561">
                <a:moveTo>
                  <a:pt x="0" y="989561"/>
                </a:moveTo>
                <a:cubicBezTo>
                  <a:pt x="718344" y="549029"/>
                  <a:pt x="1428457" y="122816"/>
                  <a:pt x="1981200" y="18011"/>
                </a:cubicBezTo>
                <a:cubicBezTo>
                  <a:pt x="2533943" y="-86794"/>
                  <a:pt x="2768686" y="297279"/>
                  <a:pt x="3316460" y="360728"/>
                </a:cubicBezTo>
                <a:cubicBezTo>
                  <a:pt x="3864234" y="424177"/>
                  <a:pt x="4581649" y="402359"/>
                  <a:pt x="5267843" y="398702"/>
                </a:cubicBezTo>
              </a:path>
            </a:pathLst>
          </a:custGeom>
          <a:noFill/>
          <a:ln w="63500">
            <a:solidFill>
              <a:schemeClr val="tx1"/>
            </a:solidFill>
            <a:prstDash val="solid"/>
            <a:headEnd type="none"/>
            <a:tailEnd type="none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A7E45BD-0657-40DF-A97D-DE5D19E58D2A}"/>
              </a:ext>
            </a:extLst>
          </p:cNvPr>
          <p:cNvSpPr txBox="1"/>
          <p:nvPr/>
        </p:nvSpPr>
        <p:spPr>
          <a:xfrm>
            <a:off x="4639594" y="2910436"/>
            <a:ext cx="8857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安定期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CF624196-B99F-4DFB-8C08-8D6892E368F4}"/>
              </a:ext>
            </a:extLst>
          </p:cNvPr>
          <p:cNvSpPr txBox="1"/>
          <p:nvPr/>
        </p:nvSpPr>
        <p:spPr>
          <a:xfrm>
            <a:off x="2011027" y="2891990"/>
            <a:ext cx="2225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 dirty="0"/>
              <a:t>導入期</a:t>
            </a:r>
            <a:endParaRPr kumimoji="1" lang="en-US" altLang="ja-JP" sz="1400" dirty="0"/>
          </a:p>
          <a:p>
            <a:pPr algn="ctr"/>
            <a:r>
              <a:rPr kumimoji="1" lang="en-US" altLang="ja-JP" sz="1000" dirty="0"/>
              <a:t>(</a:t>
            </a:r>
            <a:r>
              <a:rPr kumimoji="1" lang="ja-JP" altLang="en-US" sz="1000" dirty="0"/>
              <a:t>ユーザが興味を盛ってくれる期間</a:t>
            </a:r>
            <a:r>
              <a:rPr kumimoji="1" lang="en-US" altLang="ja-JP" sz="1000" dirty="0"/>
              <a:t>)</a:t>
            </a:r>
            <a:endParaRPr kumimoji="1" lang="ja-JP" altLang="en-US" sz="1000" dirty="0"/>
          </a:p>
        </p:txBody>
      </p: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0045163B-0FD6-46FD-BE74-8AA10FAE2B1D}"/>
              </a:ext>
            </a:extLst>
          </p:cNvPr>
          <p:cNvCxnSpPr>
            <a:cxnSpLocks/>
          </p:cNvCxnSpPr>
          <p:nvPr/>
        </p:nvCxnSpPr>
        <p:spPr>
          <a:xfrm>
            <a:off x="5310296" y="2185243"/>
            <a:ext cx="0" cy="551788"/>
          </a:xfrm>
          <a:prstGeom prst="straightConnector1">
            <a:avLst/>
          </a:prstGeom>
          <a:ln w="22225">
            <a:solidFill>
              <a:schemeClr val="accent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タイトル 1">
            <a:extLst>
              <a:ext uri="{FF2B5EF4-FFF2-40B4-BE49-F238E27FC236}">
                <a16:creationId xmlns:a16="http://schemas.microsoft.com/office/drawing/2014/main" id="{5357180E-F77A-46F2-9BF0-0CED4D82AD56}"/>
              </a:ext>
            </a:extLst>
          </p:cNvPr>
          <p:cNvSpPr txBox="1">
            <a:spLocks/>
          </p:cNvSpPr>
          <p:nvPr/>
        </p:nvSpPr>
        <p:spPr>
          <a:xfrm>
            <a:off x="677334" y="488871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kumimoji="1"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 kumimoji="1">
                <a:solidFill>
                  <a:schemeClr val="tx2"/>
                </a:solidFill>
              </a:defRPr>
            </a:lvl2pPr>
            <a:lvl3pPr eaLnBrk="1" hangingPunct="1">
              <a:defRPr kumimoji="1">
                <a:solidFill>
                  <a:schemeClr val="tx2"/>
                </a:solidFill>
              </a:defRPr>
            </a:lvl3pPr>
            <a:lvl4pPr eaLnBrk="1" hangingPunct="1">
              <a:defRPr kumimoji="1">
                <a:solidFill>
                  <a:schemeClr val="tx2"/>
                </a:solidFill>
              </a:defRPr>
            </a:lvl4pPr>
            <a:lvl5pPr eaLnBrk="1" hangingPunct="1">
              <a:defRPr kumimoji="1">
                <a:solidFill>
                  <a:schemeClr val="tx2"/>
                </a:solidFill>
              </a:defRPr>
            </a:lvl5pPr>
            <a:lvl6pPr eaLnBrk="1" hangingPunct="1">
              <a:defRPr kumimoji="1">
                <a:solidFill>
                  <a:schemeClr val="tx2"/>
                </a:solidFill>
              </a:defRPr>
            </a:lvl6pPr>
            <a:lvl7pPr eaLnBrk="1" hangingPunct="1">
              <a:defRPr kumimoji="1">
                <a:solidFill>
                  <a:schemeClr val="tx2"/>
                </a:solidFill>
              </a:defRPr>
            </a:lvl7pPr>
            <a:lvl8pPr eaLnBrk="1" hangingPunct="1">
              <a:defRPr kumimoji="1">
                <a:solidFill>
                  <a:schemeClr val="tx2"/>
                </a:solidFill>
              </a:defRPr>
            </a:lvl8pPr>
            <a:lvl9pPr eaLnBrk="1" hangingPunct="1">
              <a:defRPr kumimoji="1">
                <a:solidFill>
                  <a:schemeClr val="tx2"/>
                </a:solidFill>
              </a:defRPr>
            </a:lvl9pPr>
          </a:lstStyle>
          <a:p>
            <a:r>
              <a:rPr lang="ja-JP" altLang="en-US" dirty="0">
                <a:solidFill>
                  <a:schemeClr val="accent2"/>
                </a:solidFill>
              </a:rPr>
              <a:t>今後に向けて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7B8D728-5D16-42EC-9A24-CEFD9AE03406}"/>
              </a:ext>
            </a:extLst>
          </p:cNvPr>
          <p:cNvSpPr txBox="1"/>
          <p:nvPr/>
        </p:nvSpPr>
        <p:spPr>
          <a:xfrm>
            <a:off x="5397753" y="2338565"/>
            <a:ext cx="33606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ソフトと組織の合致度</a:t>
            </a:r>
            <a:endParaRPr kumimoji="1" lang="en-US" altLang="ja-JP" sz="1400" dirty="0"/>
          </a:p>
        </p:txBody>
      </p: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F22A6AF2-E972-4329-9BDE-257D8D32084F}"/>
              </a:ext>
            </a:extLst>
          </p:cNvPr>
          <p:cNvCxnSpPr>
            <a:cxnSpLocks/>
          </p:cNvCxnSpPr>
          <p:nvPr/>
        </p:nvCxnSpPr>
        <p:spPr>
          <a:xfrm>
            <a:off x="3650643" y="1805051"/>
            <a:ext cx="0" cy="348176"/>
          </a:xfrm>
          <a:prstGeom prst="straightConnector1">
            <a:avLst/>
          </a:prstGeom>
          <a:ln w="22225">
            <a:solidFill>
              <a:schemeClr val="accent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21EAA1E-2668-4157-9281-037DE34DE618}"/>
              </a:ext>
            </a:extLst>
          </p:cNvPr>
          <p:cNvSpPr txBox="1"/>
          <p:nvPr/>
        </p:nvSpPr>
        <p:spPr>
          <a:xfrm>
            <a:off x="3918477" y="1590653"/>
            <a:ext cx="20313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導入推進者の熱意</a:t>
            </a:r>
            <a:endParaRPr kumimoji="1" lang="en-US" altLang="ja-JP" sz="1400" dirty="0"/>
          </a:p>
          <a:p>
            <a:endParaRPr kumimoji="1" lang="ja-JP" altLang="en-US" sz="1400" dirty="0"/>
          </a:p>
        </p:txBody>
      </p: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7D0838D6-941A-4F30-9247-C5B21410A3D3}"/>
              </a:ext>
            </a:extLst>
          </p:cNvPr>
          <p:cNvCxnSpPr>
            <a:cxnSpLocks/>
          </p:cNvCxnSpPr>
          <p:nvPr/>
        </p:nvCxnSpPr>
        <p:spPr>
          <a:xfrm>
            <a:off x="2465184" y="2737031"/>
            <a:ext cx="1196349" cy="0"/>
          </a:xfrm>
          <a:prstGeom prst="straightConnector1">
            <a:avLst/>
          </a:prstGeom>
          <a:ln w="22225">
            <a:solidFill>
              <a:schemeClr val="accent1"/>
            </a:solidFill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35E9BC1-EFE0-4574-8515-636EAEDDC4A5}"/>
              </a:ext>
            </a:extLst>
          </p:cNvPr>
          <p:cNvSpPr txBox="1"/>
          <p:nvPr/>
        </p:nvSpPr>
        <p:spPr>
          <a:xfrm>
            <a:off x="400180" y="2149692"/>
            <a:ext cx="27238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傾きはツールによらず一定</a:t>
            </a:r>
            <a:endParaRPr kumimoji="1" lang="en-US" altLang="ja-JP" sz="1200" dirty="0"/>
          </a:p>
          <a:p>
            <a:r>
              <a:rPr kumimoji="1" lang="en-US" altLang="ja-JP" sz="1200" dirty="0"/>
              <a:t>(</a:t>
            </a:r>
            <a:r>
              <a:rPr kumimoji="1" lang="ja-JP" altLang="en-US" sz="1200" dirty="0"/>
              <a:t>ツール浸透に時間かかるため</a:t>
            </a:r>
            <a:r>
              <a:rPr kumimoji="1" lang="en-US" altLang="ja-JP" sz="1200" dirty="0"/>
              <a:t>)</a:t>
            </a:r>
            <a:endParaRPr kumimoji="1" lang="ja-JP" altLang="en-US" sz="1200" dirty="0"/>
          </a:p>
        </p:txBody>
      </p:sp>
      <p:sp>
        <p:nvSpPr>
          <p:cNvPr id="28" name="円弧 27">
            <a:extLst>
              <a:ext uri="{FF2B5EF4-FFF2-40B4-BE49-F238E27FC236}">
                <a16:creationId xmlns:a16="http://schemas.microsoft.com/office/drawing/2014/main" id="{7D7CF088-5E64-4B7B-AC60-9C9885B08D9F}"/>
              </a:ext>
            </a:extLst>
          </p:cNvPr>
          <p:cNvSpPr/>
          <p:nvPr/>
        </p:nvSpPr>
        <p:spPr>
          <a:xfrm>
            <a:off x="2465184" y="2592423"/>
            <a:ext cx="211010" cy="297043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315D1842-D3D3-4DA5-B12C-7284EFC490F7}"/>
              </a:ext>
            </a:extLst>
          </p:cNvPr>
          <p:cNvSpPr txBox="1"/>
          <p:nvPr/>
        </p:nvSpPr>
        <p:spPr>
          <a:xfrm>
            <a:off x="3793202" y="3677110"/>
            <a:ext cx="510909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600" dirty="0"/>
              <a:t>プロジェクトの管理状態は，次の要因に左右される。</a:t>
            </a:r>
            <a:endParaRPr kumimoji="1" lang="en-US" altLang="ja-JP" sz="1600" dirty="0"/>
          </a:p>
          <a:p>
            <a:r>
              <a:rPr kumimoji="1" lang="ja-JP" altLang="en-US" sz="1600" dirty="0"/>
              <a:t>　・ユーザの興味関心の長さ</a:t>
            </a:r>
            <a:endParaRPr kumimoji="1" lang="en-US" altLang="ja-JP" sz="1200" dirty="0"/>
          </a:p>
          <a:p>
            <a:r>
              <a:rPr kumimoji="1" lang="ja-JP" altLang="en-US" sz="1600" dirty="0"/>
              <a:t>　・ソフト機能を組織にあわせ改善できる柔軟さ</a:t>
            </a:r>
            <a:endParaRPr kumimoji="1" lang="en-US" altLang="ja-JP" sz="1600" dirty="0"/>
          </a:p>
          <a:p>
            <a:r>
              <a:rPr kumimoji="1" lang="ja-JP" altLang="en-US" sz="1600" dirty="0"/>
              <a:t>　・導入推進者の熱意</a:t>
            </a:r>
            <a:endParaRPr kumimoji="1" lang="en-US" altLang="ja-JP" sz="1600" dirty="0"/>
          </a:p>
        </p:txBody>
      </p:sp>
      <p:sp>
        <p:nvSpPr>
          <p:cNvPr id="40" name="矢印: 右 39">
            <a:extLst>
              <a:ext uri="{FF2B5EF4-FFF2-40B4-BE49-F238E27FC236}">
                <a16:creationId xmlns:a16="http://schemas.microsoft.com/office/drawing/2014/main" id="{0743D535-7BC9-45F3-967D-ACC2F04D9E67}"/>
              </a:ext>
            </a:extLst>
          </p:cNvPr>
          <p:cNvSpPr/>
          <p:nvPr/>
        </p:nvSpPr>
        <p:spPr>
          <a:xfrm>
            <a:off x="8838679" y="3981959"/>
            <a:ext cx="348338" cy="36285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0642CDFC-DB9F-43E0-AD1F-170C825745F1}"/>
              </a:ext>
            </a:extLst>
          </p:cNvPr>
          <p:cNvSpPr txBox="1"/>
          <p:nvPr/>
        </p:nvSpPr>
        <p:spPr>
          <a:xfrm>
            <a:off x="9274002" y="3944706"/>
            <a:ext cx="1770310" cy="40011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kumimoji="1" lang="en-US" altLang="ja-JP" sz="2000" dirty="0"/>
              <a:t>Redmine</a:t>
            </a:r>
            <a:r>
              <a:rPr kumimoji="1" lang="ja-JP" altLang="en-US" sz="2000" dirty="0"/>
              <a:t>優位</a:t>
            </a:r>
            <a:endParaRPr kumimoji="1" lang="en-US" altLang="ja-JP" sz="2000" dirty="0"/>
          </a:p>
        </p:txBody>
      </p:sp>
      <p:sp>
        <p:nvSpPr>
          <p:cNvPr id="46" name="吹き出し: 四角形 45">
            <a:extLst>
              <a:ext uri="{FF2B5EF4-FFF2-40B4-BE49-F238E27FC236}">
                <a16:creationId xmlns:a16="http://schemas.microsoft.com/office/drawing/2014/main" id="{4290B1CE-AB68-4D58-9BD4-B2DD4A72351B}"/>
              </a:ext>
            </a:extLst>
          </p:cNvPr>
          <p:cNvSpPr/>
          <p:nvPr/>
        </p:nvSpPr>
        <p:spPr>
          <a:xfrm>
            <a:off x="277264" y="3735885"/>
            <a:ext cx="3231214" cy="811095"/>
          </a:xfrm>
          <a:prstGeom prst="wedgeRectCallout">
            <a:avLst>
              <a:gd name="adj1" fmla="val 28448"/>
              <a:gd name="adj2" fmla="val -91095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定期的に変化・改善し続けるシステム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(</a:t>
            </a:r>
            <a:r>
              <a:rPr kumimoji="1" lang="ja-JP" altLang="en-US" sz="1400" dirty="0">
                <a:solidFill>
                  <a:schemeClr val="tx1"/>
                </a:solidFill>
              </a:rPr>
              <a:t>プラグインの定期的な導入など</a:t>
            </a:r>
            <a:r>
              <a:rPr kumimoji="1" lang="en-US" altLang="ja-JP" sz="1400" dirty="0">
                <a:solidFill>
                  <a:schemeClr val="tx1"/>
                </a:solidFill>
              </a:rPr>
              <a:t>)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47" name="吹き出し: 四角形 46">
            <a:extLst>
              <a:ext uri="{FF2B5EF4-FFF2-40B4-BE49-F238E27FC236}">
                <a16:creationId xmlns:a16="http://schemas.microsoft.com/office/drawing/2014/main" id="{B761D2C5-818A-4C64-881C-48F821357DE5}"/>
              </a:ext>
            </a:extLst>
          </p:cNvPr>
          <p:cNvSpPr/>
          <p:nvPr/>
        </p:nvSpPr>
        <p:spPr>
          <a:xfrm>
            <a:off x="6096000" y="2936098"/>
            <a:ext cx="1926728" cy="557966"/>
          </a:xfrm>
          <a:prstGeom prst="wedgeRectCallout">
            <a:avLst>
              <a:gd name="adj1" fmla="val -39155"/>
              <a:gd name="adj2" fmla="val -95792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ユーザの反応を見て，試行錯誤</a:t>
            </a:r>
          </a:p>
        </p:txBody>
      </p:sp>
      <p:sp>
        <p:nvSpPr>
          <p:cNvPr id="48" name="吹き出し: 四角形 47">
            <a:extLst>
              <a:ext uri="{FF2B5EF4-FFF2-40B4-BE49-F238E27FC236}">
                <a16:creationId xmlns:a16="http://schemas.microsoft.com/office/drawing/2014/main" id="{45004D18-ABC4-4E72-8E4A-D72E405D7F4D}"/>
              </a:ext>
            </a:extLst>
          </p:cNvPr>
          <p:cNvSpPr/>
          <p:nvPr/>
        </p:nvSpPr>
        <p:spPr>
          <a:xfrm>
            <a:off x="7591148" y="1662851"/>
            <a:ext cx="1770310" cy="675713"/>
          </a:xfrm>
          <a:prstGeom prst="wedgeRectCallout">
            <a:avLst>
              <a:gd name="adj1" fmla="val -69943"/>
              <a:gd name="adj2" fmla="val 59210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ユーザの望むメリットを提供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1200" dirty="0">
                <a:solidFill>
                  <a:schemeClr val="tx1"/>
                </a:solidFill>
              </a:rPr>
              <a:t>(</a:t>
            </a:r>
            <a:r>
              <a:rPr kumimoji="1" lang="ja-JP" altLang="en-US" sz="1200" dirty="0">
                <a:solidFill>
                  <a:schemeClr val="tx1"/>
                </a:solidFill>
              </a:rPr>
              <a:t>管理される以外</a:t>
            </a:r>
            <a:r>
              <a:rPr kumimoji="1" lang="en-US" altLang="ja-JP" sz="1200" dirty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49" name="吹き出し: 四角形 48">
            <a:extLst>
              <a:ext uri="{FF2B5EF4-FFF2-40B4-BE49-F238E27FC236}">
                <a16:creationId xmlns:a16="http://schemas.microsoft.com/office/drawing/2014/main" id="{1634C23C-E232-49F5-95FE-2BD955C12A03}"/>
              </a:ext>
            </a:extLst>
          </p:cNvPr>
          <p:cNvSpPr/>
          <p:nvPr/>
        </p:nvSpPr>
        <p:spPr>
          <a:xfrm>
            <a:off x="5688829" y="987159"/>
            <a:ext cx="1723776" cy="519595"/>
          </a:xfrm>
          <a:prstGeom prst="wedgeRectCallout">
            <a:avLst>
              <a:gd name="adj1" fmla="val -69943"/>
              <a:gd name="adj2" fmla="val 59210"/>
            </a:avLst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勉強会への参加</a:t>
            </a:r>
            <a:endParaRPr kumimoji="1" lang="en-US" altLang="ja-JP" sz="14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1400" dirty="0">
                <a:solidFill>
                  <a:schemeClr val="tx1"/>
                </a:solidFill>
              </a:rPr>
              <a:t>ユーザからの応援</a:t>
            </a:r>
            <a:endParaRPr kumimoji="1" lang="en-US" altLang="ja-JP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644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7" grpId="0" animBg="1"/>
      <p:bldP spid="48" grpId="0" animBg="1"/>
      <p:bldP spid="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26D5D4C8-0772-4882-A3B6-E61A6DB76311}"/>
              </a:ext>
            </a:extLst>
          </p:cNvPr>
          <p:cNvCxnSpPr/>
          <p:nvPr/>
        </p:nvCxnSpPr>
        <p:spPr>
          <a:xfrm>
            <a:off x="6231938" y="401709"/>
            <a:ext cx="0" cy="569827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723E4E9-7638-4125-91B8-7B98EB1EFE84}"/>
              </a:ext>
            </a:extLst>
          </p:cNvPr>
          <p:cNvSpPr txBox="1"/>
          <p:nvPr/>
        </p:nvSpPr>
        <p:spPr>
          <a:xfrm>
            <a:off x="399699" y="1258400"/>
            <a:ext cx="569630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・添付ファイルを適当な公開プロジェクトへアップロード</a:t>
            </a:r>
            <a:endParaRPr kumimoji="1" lang="en-US" altLang="ja-JP" sz="1200" dirty="0"/>
          </a:p>
          <a:p>
            <a:r>
              <a:rPr kumimoji="1" lang="ja-JP" altLang="en-US" sz="1200" dirty="0"/>
              <a:t>・ダミーユーザを作成。そのプロジェクトへ追加</a:t>
            </a:r>
            <a:endParaRPr kumimoji="1" lang="en-US" altLang="ja-JP" sz="1200" dirty="0"/>
          </a:p>
          <a:p>
            <a:r>
              <a:rPr kumimoji="1" lang="ja-JP" altLang="en-US" sz="1200" dirty="0"/>
              <a:t>・</a:t>
            </a:r>
            <a:r>
              <a:rPr kumimoji="1" lang="en-US" altLang="ja-JP" sz="1200" dirty="0"/>
              <a:t>Rest API </a:t>
            </a:r>
            <a:r>
              <a:rPr kumimoji="1" lang="ja-JP" altLang="en-US" sz="1200" dirty="0"/>
              <a:t>オン</a:t>
            </a:r>
            <a:endParaRPr kumimoji="1" lang="en-US" altLang="ja-JP" sz="1200" dirty="0"/>
          </a:p>
          <a:p>
            <a:r>
              <a:rPr kumimoji="1" lang="ja-JP" altLang="en-US" sz="1200" dirty="0"/>
              <a:t>・設定 </a:t>
            </a:r>
            <a:r>
              <a:rPr kumimoji="1" lang="en-US" altLang="ja-JP" sz="1200" dirty="0"/>
              <a:t>-&gt; </a:t>
            </a:r>
            <a:r>
              <a:rPr kumimoji="1" lang="ja-JP" altLang="en-US" sz="1200" dirty="0"/>
              <a:t>全般 </a:t>
            </a:r>
            <a:r>
              <a:rPr kumimoji="1" lang="en-US" altLang="ja-JP" sz="1200" dirty="0"/>
              <a:t>-&gt; </a:t>
            </a:r>
            <a:r>
              <a:rPr kumimoji="1" lang="ja-JP" altLang="en-US" sz="1200" dirty="0"/>
              <a:t>ウェルカムメッセージ</a:t>
            </a:r>
            <a:endParaRPr kumimoji="1" lang="en-US" altLang="ja-JP" sz="1200" dirty="0"/>
          </a:p>
          <a:p>
            <a:r>
              <a:rPr kumimoji="1" lang="ja-JP" altLang="en-US" sz="1200" dirty="0"/>
              <a:t>　　　</a:t>
            </a:r>
            <a:r>
              <a:rPr kumimoji="1" lang="en-US" altLang="ja-JP" sz="1200" dirty="0"/>
              <a:t>!http://</a:t>
            </a:r>
            <a:r>
              <a:rPr kumimoji="1" lang="ja-JP" altLang="en-US" sz="1200" dirty="0"/>
              <a:t>ドメイン</a:t>
            </a:r>
            <a:r>
              <a:rPr kumimoji="1" lang="en-US" altLang="ja-JP" sz="1200" dirty="0"/>
              <a:t>/</a:t>
            </a:r>
            <a:r>
              <a:rPr kumimoji="1" lang="en-US" altLang="ja-JP" sz="1200" dirty="0" err="1"/>
              <a:t>redmine</a:t>
            </a:r>
            <a:r>
              <a:rPr kumimoji="1" lang="en-US" altLang="ja-JP" sz="1200" dirty="0"/>
              <a:t>/attachments/</a:t>
            </a:r>
            <a:r>
              <a:rPr kumimoji="1" lang="ja-JP" altLang="en-US" sz="1200" dirty="0"/>
              <a:t>添付ファイル番号</a:t>
            </a:r>
            <a:r>
              <a:rPr kumimoji="1" lang="en-US" altLang="ja-JP" sz="1200" dirty="0"/>
              <a:t>?</a:t>
            </a:r>
          </a:p>
          <a:p>
            <a:r>
              <a:rPr kumimoji="1" lang="ja-JP" altLang="en-US" sz="1200" dirty="0"/>
              <a:t>　　　 </a:t>
            </a:r>
            <a:r>
              <a:rPr kumimoji="1" lang="en-US" altLang="ja-JP" sz="1200" dirty="0"/>
              <a:t>key=</a:t>
            </a:r>
            <a:r>
              <a:rPr kumimoji="1" lang="ja-JP" altLang="en-US" sz="1200" dirty="0"/>
              <a:t>ダミーユーザの</a:t>
            </a:r>
            <a:r>
              <a:rPr kumimoji="1" lang="en-US" altLang="ja-JP" sz="1200" dirty="0" err="1"/>
              <a:t>APIkey</a:t>
            </a:r>
            <a:r>
              <a:rPr kumimoji="1" lang="en-US" altLang="ja-JP" sz="1200" dirty="0"/>
              <a:t>!</a:t>
            </a:r>
          </a:p>
          <a:p>
            <a:r>
              <a:rPr kumimoji="1" lang="ja-JP" altLang="en-US" sz="1200" dirty="0"/>
              <a:t>・設定 </a:t>
            </a:r>
            <a:r>
              <a:rPr kumimoji="1" lang="en-US" altLang="ja-JP" sz="1200" dirty="0"/>
              <a:t>-&gt;</a:t>
            </a:r>
            <a:r>
              <a:rPr kumimoji="1" lang="ja-JP" altLang="en-US" sz="1200" dirty="0"/>
              <a:t> ロールと権限から非ユーザに</a:t>
            </a:r>
            <a:r>
              <a:rPr kumimoji="1" lang="en-US" altLang="ja-JP" sz="1200" dirty="0"/>
              <a:t>”</a:t>
            </a:r>
            <a:r>
              <a:rPr kumimoji="1" lang="ja-JP" altLang="en-US" sz="1200" dirty="0"/>
              <a:t>ファイル閲覧</a:t>
            </a:r>
            <a:r>
              <a:rPr kumimoji="1" lang="en-US" altLang="ja-JP" sz="1200" dirty="0"/>
              <a:t>”</a:t>
            </a:r>
            <a:r>
              <a:rPr kumimoji="1" lang="ja-JP" altLang="en-US" sz="1200" dirty="0"/>
              <a:t>を許可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5308746-3FC1-48D0-8E7D-F55C46D256E8}"/>
              </a:ext>
            </a:extLst>
          </p:cNvPr>
          <p:cNvSpPr txBox="1"/>
          <p:nvPr/>
        </p:nvSpPr>
        <p:spPr>
          <a:xfrm>
            <a:off x="295790" y="889068"/>
            <a:ext cx="44059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u="sng" dirty="0"/>
              <a:t>Tips. </a:t>
            </a:r>
            <a:r>
              <a:rPr kumimoji="1" lang="ja-JP" altLang="en-US" sz="2000" u="sng" dirty="0"/>
              <a:t>トップページへの画像挿入方法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62DAD2E-9EF6-4160-8060-247E5BCC7977}"/>
              </a:ext>
            </a:extLst>
          </p:cNvPr>
          <p:cNvSpPr txBox="1"/>
          <p:nvPr/>
        </p:nvSpPr>
        <p:spPr>
          <a:xfrm>
            <a:off x="6410056" y="889068"/>
            <a:ext cx="33800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u="sng" dirty="0"/>
              <a:t>Tips. </a:t>
            </a:r>
            <a:r>
              <a:rPr kumimoji="1" lang="ja-JP" altLang="en-US" sz="2000" u="sng" dirty="0"/>
              <a:t>リソース予約システム</a:t>
            </a:r>
            <a:endParaRPr kumimoji="1" lang="en-US" altLang="ja-JP" sz="2000" u="sng" dirty="0"/>
          </a:p>
        </p:txBody>
      </p:sp>
      <p:sp>
        <p:nvSpPr>
          <p:cNvPr id="8" name="矢印: 右 7">
            <a:extLst>
              <a:ext uri="{FF2B5EF4-FFF2-40B4-BE49-F238E27FC236}">
                <a16:creationId xmlns:a16="http://schemas.microsoft.com/office/drawing/2014/main" id="{7CEF6155-7B0E-4463-8204-A9DDC894C58B}"/>
              </a:ext>
            </a:extLst>
          </p:cNvPr>
          <p:cNvSpPr/>
          <p:nvPr/>
        </p:nvSpPr>
        <p:spPr>
          <a:xfrm>
            <a:off x="653144" y="5418171"/>
            <a:ext cx="348338" cy="36285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7A75B6B-93A9-4641-9921-83A2F9198142}"/>
              </a:ext>
            </a:extLst>
          </p:cNvPr>
          <p:cNvSpPr txBox="1"/>
          <p:nvPr/>
        </p:nvSpPr>
        <p:spPr>
          <a:xfrm>
            <a:off x="1177575" y="5368766"/>
            <a:ext cx="478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追加のプラグインや本体ソースを書き換えることなく</a:t>
            </a:r>
            <a:endParaRPr kumimoji="1" lang="en-US" altLang="ja-JP" sz="1200" dirty="0"/>
          </a:p>
          <a:p>
            <a:r>
              <a:rPr kumimoji="1" lang="ja-JP" altLang="en-US" sz="1200" dirty="0"/>
              <a:t>トップページに画像を表示されることができます！！</a:t>
            </a:r>
            <a:endParaRPr kumimoji="1" lang="en-US" altLang="ja-JP" sz="1200" dirty="0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18F16CA2-8BF7-4890-87F3-C5B3E0079C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5941" y="3012647"/>
            <a:ext cx="2430060" cy="1728331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65FD997D-85B3-4C88-8D8B-04EDDC0FC0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042" y="3012647"/>
            <a:ext cx="3415777" cy="1659092"/>
          </a:xfrm>
          <a:prstGeom prst="rect">
            <a:avLst/>
          </a:prstGeom>
        </p:spPr>
      </p:pic>
      <p:cxnSp>
        <p:nvCxnSpPr>
          <p:cNvPr id="15" name="直線コネクタ 14">
            <a:extLst>
              <a:ext uri="{FF2B5EF4-FFF2-40B4-BE49-F238E27FC236}">
                <a16:creationId xmlns:a16="http://schemas.microsoft.com/office/drawing/2014/main" id="{65BCFA60-0110-4BDA-A37E-D2BF4D1FE63B}"/>
              </a:ext>
            </a:extLst>
          </p:cNvPr>
          <p:cNvCxnSpPr/>
          <p:nvPr/>
        </p:nvCxnSpPr>
        <p:spPr>
          <a:xfrm flipH="1">
            <a:off x="1001482" y="3601844"/>
            <a:ext cx="1652508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矢印: 右 15">
            <a:extLst>
              <a:ext uri="{FF2B5EF4-FFF2-40B4-BE49-F238E27FC236}">
                <a16:creationId xmlns:a16="http://schemas.microsoft.com/office/drawing/2014/main" id="{9C651C80-C9DE-40F4-A6BC-DDD37C7AB9FD}"/>
              </a:ext>
            </a:extLst>
          </p:cNvPr>
          <p:cNvSpPr/>
          <p:nvPr/>
        </p:nvSpPr>
        <p:spPr>
          <a:xfrm>
            <a:off x="6591135" y="5386068"/>
            <a:ext cx="348338" cy="362857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D2CBFBB-825D-45AB-8428-5B2A721F2D2D}"/>
              </a:ext>
            </a:extLst>
          </p:cNvPr>
          <p:cNvSpPr txBox="1"/>
          <p:nvPr/>
        </p:nvSpPr>
        <p:spPr>
          <a:xfrm>
            <a:off x="7112690" y="5386068"/>
            <a:ext cx="4782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完成した際にはこちらにアップロードします・</a:t>
            </a:r>
            <a:r>
              <a:rPr kumimoji="1" lang="ja-JP" altLang="en-US" sz="1200"/>
              <a:t>・・</a:t>
            </a:r>
            <a:endParaRPr kumimoji="1" lang="en-US" altLang="ja-JP" sz="1200" dirty="0"/>
          </a:p>
          <a:p>
            <a:r>
              <a:rPr kumimoji="1" lang="en-US" altLang="ja-JP" sz="1200" dirty="0"/>
              <a:t>https://github.com/aki360P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392F28FE-9B53-4469-8C33-67E94A35668D}"/>
              </a:ext>
            </a:extLst>
          </p:cNvPr>
          <p:cNvSpPr txBox="1"/>
          <p:nvPr/>
        </p:nvSpPr>
        <p:spPr>
          <a:xfrm>
            <a:off x="6591135" y="1258399"/>
            <a:ext cx="5696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・プラグイン</a:t>
            </a:r>
            <a:endParaRPr kumimoji="1" lang="en-US" altLang="ja-JP" sz="1200" dirty="0"/>
          </a:p>
          <a:p>
            <a:r>
              <a:rPr kumimoji="1" lang="ja-JP" altLang="en-US" sz="1200" dirty="0"/>
              <a:t>・</a:t>
            </a:r>
            <a:r>
              <a:rPr kumimoji="1" lang="en-US" altLang="ja-JP" sz="1200" dirty="0"/>
              <a:t>dro123/</a:t>
            </a:r>
            <a:r>
              <a:rPr kumimoji="1" lang="en-US" altLang="ja-JP" sz="1200" dirty="0" err="1"/>
              <a:t>redmine_meeting_room_calendar</a:t>
            </a:r>
            <a:r>
              <a:rPr kumimoji="1" lang="ja-JP" altLang="en-US" sz="1200" dirty="0"/>
              <a:t>から</a:t>
            </a:r>
            <a:r>
              <a:rPr kumimoji="1" lang="en-US" altLang="ja-JP" sz="1200" dirty="0"/>
              <a:t>fork</a:t>
            </a:r>
            <a:r>
              <a:rPr kumimoji="1" lang="ja-JP" altLang="en-US" sz="1200" dirty="0"/>
              <a:t>予定</a:t>
            </a:r>
            <a:endParaRPr kumimoji="1" lang="en-US" altLang="ja-JP" sz="1200" dirty="0"/>
          </a:p>
          <a:p>
            <a:r>
              <a:rPr kumimoji="1" lang="ja-JP" altLang="en-US" sz="1200" dirty="0"/>
              <a:t>・物品の貸出・会議室予約などを想定</a:t>
            </a:r>
            <a:endParaRPr kumimoji="1" lang="en-US" altLang="ja-JP" sz="1200" dirty="0"/>
          </a:p>
        </p:txBody>
      </p:sp>
      <p:pic>
        <p:nvPicPr>
          <p:cNvPr id="20" name="図 19">
            <a:extLst>
              <a:ext uri="{FF2B5EF4-FFF2-40B4-BE49-F238E27FC236}">
                <a16:creationId xmlns:a16="http://schemas.microsoft.com/office/drawing/2014/main" id="{9CBB30B6-077E-44AE-98BC-9914FC59C25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45" t="12964" r="2694" b="1695"/>
          <a:stretch/>
        </p:blipFill>
        <p:spPr>
          <a:xfrm>
            <a:off x="6765304" y="2292618"/>
            <a:ext cx="3748812" cy="2653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787867"/>
      </p:ext>
    </p:extLst>
  </p:cSld>
  <p:clrMapOvr>
    <a:masterClrMapping/>
  </p:clrMapOvr>
</p:sld>
</file>

<file path=ppt/theme/theme1.xml><?xml version="1.0" encoding="utf-8"?>
<a:theme xmlns:a="http://schemas.openxmlformats.org/drawingml/2006/main" name="ファセット">
  <a:themeElements>
    <a:clrScheme name="ファセット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ファセット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ファセッ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638</TotalTime>
  <Words>606</Words>
  <Application>Microsoft Office PowerPoint</Application>
  <PresentationFormat>ワイド画面</PresentationFormat>
  <Paragraphs>108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メイリオ</vt:lpstr>
      <vt:lpstr>Arial</vt:lpstr>
      <vt:lpstr>Trebuchet MS</vt:lpstr>
      <vt:lpstr>Wingdings</vt:lpstr>
      <vt:lpstr>Wingdings 3</vt:lpstr>
      <vt:lpstr>ファセット</vt:lpstr>
      <vt:lpstr>プロジェクト管理ソフトの群雄割拠をどうやって勝ち抜くか？</vt:lpstr>
      <vt:lpstr>プロジェクト管理の現状</vt:lpstr>
      <vt:lpstr>プロジェクト管理状態の定量化</vt:lpstr>
      <vt:lpstr>プロジェクト管理状態の推移</vt:lpstr>
      <vt:lpstr>状態変化モデル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プロジェクト管理ソフトの群雄割拠をどうやって勝ち抜くか？</dc:title>
  <dc:creator>iwsk</dc:creator>
  <cp:lastModifiedBy>iwsk</cp:lastModifiedBy>
  <cp:revision>51</cp:revision>
  <dcterms:created xsi:type="dcterms:W3CDTF">2018-05-21T13:02:33Z</dcterms:created>
  <dcterms:modified xsi:type="dcterms:W3CDTF">2018-05-25T08:25:12Z</dcterms:modified>
</cp:coreProperties>
</file>