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8" r:id="rId1"/>
  </p:sldMasterIdLst>
  <p:notesMasterIdLst>
    <p:notesMasterId r:id="rId4"/>
  </p:notesMasterIdLst>
  <p:sldIdLst>
    <p:sldId id="371" r:id="rId2"/>
    <p:sldId id="3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6139" autoAdjust="0"/>
  </p:normalViewPr>
  <p:slideViewPr>
    <p:cSldViewPr>
      <p:cViewPr varScale="1">
        <p:scale>
          <a:sx n="98" d="100"/>
          <a:sy n="98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1B23A-E9EC-4C13-99BF-F14913A7486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0171-7602-41D7-A28E-CB0C6704A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8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C0171-7602-41D7-A28E-CB0C6704A3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9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C0171-7602-41D7-A28E-CB0C6704A3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2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http://redmine.tokyo/attachments/106/redmine_tokyo_logo-square.png">
            <a:extLst>
              <a:ext uri="{FF2B5EF4-FFF2-40B4-BE49-F238E27FC236}">
                <a16:creationId xmlns:a16="http://schemas.microsoft.com/office/drawing/2014/main" id="{2F975EA5-1916-4101-9A08-7081323C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31" y="0"/>
            <a:ext cx="1377569" cy="138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9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4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434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90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4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14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38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866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7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1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046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3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54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  <p:sldLayoutId id="2147484270" r:id="rId12"/>
    <p:sldLayoutId id="2147484271" r:id="rId13"/>
    <p:sldLayoutId id="2147484272" r:id="rId14"/>
    <p:sldLayoutId id="2147484273" r:id="rId15"/>
    <p:sldLayoutId id="2147484274" r:id="rId16"/>
    <p:sldLayoutId id="214748427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タイトル 2"/>
          <p:cNvSpPr txBox="1">
            <a:spLocks noGrp="1"/>
          </p:cNvSpPr>
          <p:nvPr>
            <p:ph type="title"/>
          </p:nvPr>
        </p:nvSpPr>
        <p:spPr>
          <a:xfrm>
            <a:off x="467543" y="476672"/>
            <a:ext cx="7287929" cy="720081"/>
          </a:xfrm>
          <a:prstGeom prst="rect">
            <a:avLst/>
          </a:prstGeom>
        </p:spPr>
        <p:txBody>
          <a:bodyPr/>
          <a:lstStyle>
            <a:lvl1pPr>
              <a:defRPr sz="37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entury Gothic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パネリストの体験から</a:t>
            </a:r>
            <a:r>
              <a:rPr lang="ja-JP" altLang="en-US" sz="2400" dirty="0">
                <a:sym typeface="Century Gothic"/>
              </a:rPr>
              <a:t>（ぼうこば）</a:t>
            </a:r>
            <a:endParaRPr sz="24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93" name="四角形"/>
          <p:cNvSpPr/>
          <p:nvPr/>
        </p:nvSpPr>
        <p:spPr>
          <a:xfrm>
            <a:off x="395537" y="1666670"/>
            <a:ext cx="8588892" cy="3346506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 sz="1600" dirty="0">
              <a:latin typeface="+mj-ea"/>
              <a:ea typeface="+mj-ea"/>
            </a:endParaRPr>
          </a:p>
        </p:txBody>
      </p:sp>
      <p:sp>
        <p:nvSpPr>
          <p:cNvPr id="194" name="失敗体験①…"/>
          <p:cNvSpPr txBox="1"/>
          <p:nvPr/>
        </p:nvSpPr>
        <p:spPr>
          <a:xfrm>
            <a:off x="530914" y="1749839"/>
            <a:ext cx="8402891" cy="3156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によるチケット駆動を導入したチームで、変化に乗り気でないメンバーが数人おり、チケット化が進んでいなかった。そこで「どうしたら使えるようになるか」を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根気よくヒアリング</a:t>
            </a:r>
            <a:r>
              <a:rPr lang="ja-JP" altLang="en-US" sz="1400" dirty="0">
                <a:latin typeface="+mj-ea"/>
                <a:ea typeface="+mj-ea"/>
              </a:rPr>
              <a:t>したところ、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の表示や入力に関する不満</a:t>
            </a:r>
            <a:r>
              <a:rPr lang="en-US" altLang="ja-JP" sz="1400" dirty="0">
                <a:latin typeface="+mj-ea"/>
                <a:ea typeface="+mj-ea"/>
              </a:rPr>
              <a:t>/</a:t>
            </a:r>
            <a:r>
              <a:rPr lang="ja-JP" altLang="en-US" sz="1400" dirty="0">
                <a:latin typeface="+mj-ea"/>
                <a:ea typeface="+mj-ea"/>
              </a:rPr>
              <a:t>不便が原因であることがわかり、設定を調整したりプラグインを導入したりすることで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不満が解消</a:t>
            </a:r>
            <a:r>
              <a:rPr lang="ja-JP" altLang="en-US" sz="1400" dirty="0">
                <a:latin typeface="+mj-ea"/>
                <a:ea typeface="+mj-ea"/>
              </a:rPr>
              <a:t>、そのメンバーも利用するようになった。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altLang="ja-JP" sz="1400" dirty="0">
                <a:latin typeface="+mj-ea"/>
                <a:ea typeface="+mj-ea"/>
              </a:rPr>
              <a:t>8</a:t>
            </a:r>
            <a:r>
              <a:rPr lang="ja-JP" altLang="en-US" sz="1400" dirty="0">
                <a:latin typeface="+mj-ea"/>
                <a:ea typeface="+mj-ea"/>
              </a:rPr>
              <a:t>割型お決まりの項目も選択しなければならない。→初期値の設定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最新の注記</a:t>
            </a:r>
            <a:r>
              <a:rPr lang="en-US" altLang="ja-JP" sz="1400" dirty="0">
                <a:latin typeface="+mj-ea"/>
                <a:ea typeface="+mj-ea"/>
              </a:rPr>
              <a:t>(</a:t>
            </a:r>
            <a:r>
              <a:rPr lang="ja-JP" altLang="en-US" sz="1400" dirty="0">
                <a:latin typeface="+mj-ea"/>
                <a:ea typeface="+mj-ea"/>
              </a:rPr>
              <a:t>コメント</a:t>
            </a:r>
            <a:r>
              <a:rPr lang="en-US" altLang="ja-JP" sz="1400" dirty="0">
                <a:latin typeface="+mj-ea"/>
                <a:ea typeface="+mj-ea"/>
              </a:rPr>
              <a:t>)</a:t>
            </a:r>
            <a:r>
              <a:rPr lang="ja-JP" altLang="en-US" sz="1400" dirty="0">
                <a:latin typeface="+mj-ea"/>
                <a:ea typeface="+mj-ea"/>
              </a:rPr>
              <a:t>が見づらい。→注記の表示順序切り替え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複数名の</a:t>
            </a:r>
            <a:r>
              <a:rPr lang="en-US" altLang="ja-JP" sz="1400" dirty="0">
                <a:latin typeface="+mj-ea"/>
                <a:ea typeface="+mj-ea"/>
              </a:rPr>
              <a:t>Watcher</a:t>
            </a:r>
            <a:r>
              <a:rPr lang="ja-JP" altLang="en-US" sz="1400" dirty="0">
                <a:latin typeface="+mj-ea"/>
                <a:ea typeface="+mj-ea"/>
              </a:rPr>
              <a:t>を楽に設定したい。→</a:t>
            </a:r>
            <a:r>
              <a:rPr lang="en-US" altLang="ja-JP" sz="1400" dirty="0">
                <a:latin typeface="+mj-ea"/>
                <a:ea typeface="+mj-ea"/>
              </a:rPr>
              <a:t>Watcher filer </a:t>
            </a:r>
            <a:r>
              <a:rPr lang="ja-JP" altLang="en-US" sz="1400" dirty="0">
                <a:latin typeface="+mj-ea"/>
                <a:ea typeface="+mj-ea"/>
              </a:rPr>
              <a:t>プラグイン追加</a:t>
            </a:r>
            <a:endParaRPr lang="en-US" altLang="ja-JP" sz="1400" dirty="0">
              <a:latin typeface="+mj-ea"/>
              <a:ea typeface="+mj-ea"/>
            </a:endParaRP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altLang="ja-JP" sz="1400" dirty="0">
              <a:latin typeface="+mj-ea"/>
              <a:ea typeface="+mj-ea"/>
            </a:endParaRP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また、普段の使いかたをヒアリングしているうちに、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の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基本機能を把握していない</a:t>
            </a:r>
            <a:r>
              <a:rPr lang="ja-JP" altLang="en-US" sz="1400" dirty="0">
                <a:latin typeface="+mj-ea"/>
                <a:ea typeface="+mj-ea"/>
              </a:rPr>
              <a:t>メンバーがいることがわかり、都度情報展開を行うことで、理解を深めた。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カスタムクエリの機能を知らず、いつも検索条件を入力していた。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複数プロジェクトにまたがった検索ができることを知らなかった。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196" name="四角形"/>
          <p:cNvSpPr/>
          <p:nvPr/>
        </p:nvSpPr>
        <p:spPr>
          <a:xfrm>
            <a:off x="395537" y="5301208"/>
            <a:ext cx="8559477" cy="1512168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>
              <a:latin typeface="+mj-ea"/>
              <a:ea typeface="+mj-ea"/>
            </a:endParaRPr>
          </a:p>
        </p:txBody>
      </p:sp>
      <p:sp>
        <p:nvSpPr>
          <p:cNvPr id="203" name="角丸四角形"/>
          <p:cNvSpPr/>
          <p:nvPr/>
        </p:nvSpPr>
        <p:spPr>
          <a:xfrm>
            <a:off x="7351241" y="5413334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プロセスやルール</a:t>
            </a:r>
            <a:endParaRPr sz="1100" b="1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06" name="角丸四角形"/>
          <p:cNvSpPr/>
          <p:nvPr/>
        </p:nvSpPr>
        <p:spPr>
          <a:xfrm>
            <a:off x="7351241" y="6059259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コミュニケーション</a:t>
            </a:r>
            <a:endParaRPr sz="1100" b="1" dirty="0">
              <a:solidFill>
                <a:srgbClr val="FF0000"/>
              </a:solidFill>
            </a:endParaRPr>
          </a:p>
        </p:txBody>
      </p:sp>
      <p:sp>
        <p:nvSpPr>
          <p:cNvPr id="209" name="角丸四角形"/>
          <p:cNvSpPr/>
          <p:nvPr/>
        </p:nvSpPr>
        <p:spPr>
          <a:xfrm>
            <a:off x="7351241" y="6389455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心理的安全性</a:t>
            </a:r>
            <a:endParaRPr sz="1100" b="1" dirty="0">
              <a:solidFill>
                <a:srgbClr val="FF0000"/>
              </a:solidFill>
            </a:endParaRPr>
          </a:p>
        </p:txBody>
      </p:sp>
      <p:sp>
        <p:nvSpPr>
          <p:cNvPr id="215" name="テキスト ボックス 1"/>
          <p:cNvSpPr txBox="1"/>
          <p:nvPr/>
        </p:nvSpPr>
        <p:spPr>
          <a:xfrm>
            <a:off x="395537" y="1211274"/>
            <a:ext cx="2265792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成功体験／失敗体験</a:t>
            </a:r>
            <a:endParaRPr dirty="0"/>
          </a:p>
        </p:txBody>
      </p:sp>
      <p:sp>
        <p:nvSpPr>
          <p:cNvPr id="216" name="テキスト ボックス 18"/>
          <p:cNvSpPr txBox="1"/>
          <p:nvPr/>
        </p:nvSpPr>
        <p:spPr>
          <a:xfrm>
            <a:off x="395537" y="4888064"/>
            <a:ext cx="4464495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成功のポイント、失敗の</a:t>
            </a:r>
            <a:r>
              <a:rPr lang="ja-JP" altLang="en-US" dirty="0"/>
              <a:t>真の原因は・・・</a:t>
            </a:r>
            <a:endParaRPr dirty="0"/>
          </a:p>
        </p:txBody>
      </p:sp>
      <p:sp>
        <p:nvSpPr>
          <p:cNvPr id="27" name="失敗体験①…">
            <a:extLst>
              <a:ext uri="{FF2B5EF4-FFF2-40B4-BE49-F238E27FC236}">
                <a16:creationId xmlns:a16="http://schemas.microsoft.com/office/drawing/2014/main" id="{B7AF6522-1461-427A-B698-561A9E444455}"/>
              </a:ext>
            </a:extLst>
          </p:cNvPr>
          <p:cNvSpPr txBox="1"/>
          <p:nvPr/>
        </p:nvSpPr>
        <p:spPr>
          <a:xfrm>
            <a:off x="530914" y="5347792"/>
            <a:ext cx="6648493" cy="14215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「なぜ使えないのか」の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原因追求ではなく</a:t>
            </a:r>
            <a:r>
              <a:rPr lang="ja-JP" altLang="en-US" sz="1400" dirty="0">
                <a:latin typeface="+mj-ea"/>
                <a:ea typeface="+mj-ea"/>
              </a:rPr>
              <a:t>「どうしたら使えるようになるか」の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解決思考のアプローチ</a:t>
            </a:r>
            <a:r>
              <a:rPr lang="ja-JP" altLang="en-US" sz="1400" dirty="0">
                <a:latin typeface="+mj-ea"/>
                <a:ea typeface="+mj-ea"/>
              </a:rPr>
              <a:t>で、利用者に寄り添った対応をしたこと。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利用者全員が自主的に学習できるわけではない。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理解を促進する活動が必要</a:t>
            </a:r>
            <a:r>
              <a:rPr lang="ja-JP" altLang="en-US" sz="1400" dirty="0">
                <a:latin typeface="+mj-ea"/>
                <a:ea typeface="+mj-ea"/>
              </a:rPr>
              <a:t>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気軽に質問や相談ができないチームは、まず心理的安全性の向上が必要。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6" name="角丸四角形">
            <a:extLst>
              <a:ext uri="{FF2B5EF4-FFF2-40B4-BE49-F238E27FC236}">
                <a16:creationId xmlns:a16="http://schemas.microsoft.com/office/drawing/2014/main" id="{3C981DD3-1851-4E03-9C72-4F6A867D02C3}"/>
              </a:ext>
            </a:extLst>
          </p:cNvPr>
          <p:cNvSpPr/>
          <p:nvPr/>
        </p:nvSpPr>
        <p:spPr>
          <a:xfrm>
            <a:off x="7357059" y="5723158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ツールの使い方</a:t>
            </a:r>
            <a:endParaRPr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6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タイトル 2"/>
          <p:cNvSpPr txBox="1">
            <a:spLocks noGrp="1"/>
          </p:cNvSpPr>
          <p:nvPr>
            <p:ph type="title"/>
          </p:nvPr>
        </p:nvSpPr>
        <p:spPr>
          <a:xfrm>
            <a:off x="467543" y="476672"/>
            <a:ext cx="7287929" cy="720081"/>
          </a:xfrm>
          <a:prstGeom prst="rect">
            <a:avLst/>
          </a:prstGeom>
        </p:spPr>
        <p:txBody>
          <a:bodyPr/>
          <a:lstStyle>
            <a:lvl1pPr>
              <a:defRPr sz="37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entury Gothic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パネリストの体験から</a:t>
            </a:r>
            <a:r>
              <a:rPr lang="ja-JP" altLang="en-US" sz="2400" dirty="0">
                <a:sym typeface="Century Gothic"/>
              </a:rPr>
              <a:t>（ぼうこば）</a:t>
            </a:r>
            <a:endParaRPr sz="24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93" name="四角形"/>
          <p:cNvSpPr/>
          <p:nvPr/>
        </p:nvSpPr>
        <p:spPr>
          <a:xfrm>
            <a:off x="395537" y="1666670"/>
            <a:ext cx="8588892" cy="3346506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 sz="1600" dirty="0">
              <a:latin typeface="+mj-ea"/>
              <a:ea typeface="+mj-ea"/>
            </a:endParaRPr>
          </a:p>
        </p:txBody>
      </p:sp>
      <p:sp>
        <p:nvSpPr>
          <p:cNvPr id="194" name="失敗体験①…"/>
          <p:cNvSpPr txBox="1"/>
          <p:nvPr/>
        </p:nvSpPr>
        <p:spPr>
          <a:xfrm>
            <a:off x="530914" y="1749839"/>
            <a:ext cx="8402891" cy="3156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あるプロジェクトリーダーから、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でうまく進捗管理できないとの相談を受け、現状の使い方を確認したところ、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のうまみであるロードマップ活用なし、親子チケットよる進捗率自動反映も利用しない「これまで</a:t>
            </a:r>
            <a:r>
              <a:rPr lang="en-US" altLang="ja-JP" sz="1400" dirty="0">
                <a:latin typeface="+mj-ea"/>
                <a:ea typeface="+mj-ea"/>
              </a:rPr>
              <a:t>Excel</a:t>
            </a:r>
            <a:r>
              <a:rPr lang="ja-JP" altLang="en-US" sz="1400" dirty="0">
                <a:latin typeface="+mj-ea"/>
                <a:ea typeface="+mj-ea"/>
              </a:rPr>
              <a:t>でやってたことを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に移行しただけ」の管理をしていた。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ロードマップ</a:t>
            </a:r>
            <a:r>
              <a:rPr lang="en-US" altLang="ja-JP" sz="1400" dirty="0">
                <a:latin typeface="+mj-ea"/>
                <a:ea typeface="+mj-ea"/>
              </a:rPr>
              <a:t>(</a:t>
            </a:r>
            <a:r>
              <a:rPr lang="ja-JP" altLang="en-US" sz="1400" dirty="0">
                <a:latin typeface="+mj-ea"/>
                <a:ea typeface="+mj-ea"/>
              </a:rPr>
              <a:t>納期</a:t>
            </a:r>
            <a:r>
              <a:rPr lang="en-US" altLang="ja-JP" sz="1400" dirty="0">
                <a:latin typeface="+mj-ea"/>
                <a:ea typeface="+mj-ea"/>
              </a:rPr>
              <a:t>)</a:t>
            </a:r>
            <a:r>
              <a:rPr lang="ja-JP" altLang="en-US" sz="1400" dirty="0">
                <a:latin typeface="+mj-ea"/>
                <a:ea typeface="+mj-ea"/>
              </a:rPr>
              <a:t>活用で進捗率が出るようにした。</a:t>
            </a:r>
            <a:r>
              <a:rPr lang="en-US" altLang="ja-JP" sz="1400" dirty="0">
                <a:latin typeface="+mj-ea"/>
                <a:ea typeface="+mj-ea"/>
              </a:rPr>
              <a:t>(</a:t>
            </a:r>
            <a:r>
              <a:rPr lang="ja-JP" altLang="en-US" sz="1400" dirty="0">
                <a:latin typeface="+mj-ea"/>
                <a:ea typeface="+mj-ea"/>
              </a:rPr>
              <a:t>あたりまえ</a:t>
            </a:r>
            <a:r>
              <a:rPr lang="en-US" altLang="ja-JP" sz="1400" dirty="0">
                <a:latin typeface="+mj-ea"/>
                <a:ea typeface="+mj-ea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根拠不明確な進捗率による管理</a:t>
            </a:r>
            <a:r>
              <a:rPr lang="ja-JP" altLang="en-US" sz="1400" dirty="0">
                <a:latin typeface="+mj-ea"/>
                <a:ea typeface="+mj-ea"/>
              </a:rPr>
              <a:t>から、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工程別の子チケット管理</a:t>
            </a:r>
            <a:r>
              <a:rPr lang="ja-JP" altLang="en-US" sz="1400" dirty="0">
                <a:latin typeface="+mj-ea"/>
                <a:ea typeface="+mj-ea"/>
              </a:rPr>
              <a:t>に切り替えた。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チケットの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粒度がバラバラ</a:t>
            </a:r>
            <a:r>
              <a:rPr lang="en-US" altLang="ja-JP" sz="1400" dirty="0">
                <a:latin typeface="+mj-ea"/>
                <a:ea typeface="+mj-ea"/>
              </a:rPr>
              <a:t>(</a:t>
            </a:r>
            <a:r>
              <a:rPr lang="ja-JP" altLang="en-US" sz="1400" dirty="0">
                <a:latin typeface="+mj-ea"/>
                <a:ea typeface="+mj-ea"/>
              </a:rPr>
              <a:t>数ヶ月規模から</a:t>
            </a:r>
            <a:r>
              <a:rPr lang="en-US" altLang="ja-JP" sz="1400" dirty="0">
                <a:latin typeface="+mj-ea"/>
                <a:ea typeface="+mj-ea"/>
              </a:rPr>
              <a:t>1</a:t>
            </a:r>
            <a:r>
              <a:rPr lang="ja-JP" altLang="en-US" sz="1400" dirty="0">
                <a:latin typeface="+mj-ea"/>
                <a:ea typeface="+mj-ea"/>
              </a:rPr>
              <a:t>日まで</a:t>
            </a:r>
            <a:r>
              <a:rPr lang="en-US" altLang="ja-JP" sz="1400" dirty="0">
                <a:latin typeface="+mj-ea"/>
                <a:ea typeface="+mj-ea"/>
              </a:rPr>
              <a:t>)</a:t>
            </a:r>
            <a:r>
              <a:rPr lang="ja-JP" altLang="en-US" sz="1400" dirty="0">
                <a:latin typeface="+mj-ea"/>
                <a:ea typeface="+mj-ea"/>
              </a:rPr>
              <a:t> だったため、</a:t>
            </a:r>
            <a:r>
              <a:rPr lang="en-US" altLang="ja-JP" sz="1400" b="1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チケット</a:t>
            </a:r>
            <a:r>
              <a:rPr lang="en-US" altLang="ja-JP" sz="14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週間以内のルール</a:t>
            </a:r>
            <a:r>
              <a:rPr lang="ja-JP" altLang="en-US" sz="1400" dirty="0">
                <a:latin typeface="+mj-ea"/>
                <a:ea typeface="+mj-ea"/>
              </a:rPr>
              <a:t>を設定、大きなチケットは細分化し登録するようにした。</a:t>
            </a:r>
            <a:endParaRPr lang="en-US" altLang="ja-JP" sz="1400" dirty="0">
              <a:latin typeface="+mj-ea"/>
              <a:ea typeface="+mj-ea"/>
            </a:endParaRP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altLang="ja-JP" sz="1400" dirty="0">
              <a:latin typeface="+mj-ea"/>
              <a:ea typeface="+mj-ea"/>
            </a:endParaRP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を活用できていないのに、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でプロジェクト管理に失敗した、というのは早計かと。</a:t>
            </a:r>
            <a:br>
              <a:rPr lang="en-US" altLang="ja-JP" sz="1400" dirty="0">
                <a:latin typeface="+mj-ea"/>
                <a:ea typeface="+mj-ea"/>
              </a:rPr>
            </a:br>
            <a:r>
              <a:rPr lang="ja-JP" altLang="en-US" sz="1400" dirty="0">
                <a:latin typeface="+mj-ea"/>
                <a:ea typeface="+mj-ea"/>
              </a:rPr>
              <a:t>チケット駆動の基本的に考え方と</a:t>
            </a:r>
            <a:r>
              <a:rPr lang="en-US" altLang="ja-JP" sz="1400" dirty="0">
                <a:latin typeface="+mj-ea"/>
                <a:ea typeface="+mj-ea"/>
              </a:rPr>
              <a:t>Redmine</a:t>
            </a:r>
            <a:r>
              <a:rPr lang="ja-JP" altLang="en-US" sz="1400" dirty="0">
                <a:latin typeface="+mj-ea"/>
                <a:ea typeface="+mj-ea"/>
              </a:rPr>
              <a:t>の機能は周知しよう。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196" name="四角形"/>
          <p:cNvSpPr/>
          <p:nvPr/>
        </p:nvSpPr>
        <p:spPr>
          <a:xfrm>
            <a:off x="395537" y="5301208"/>
            <a:ext cx="8559477" cy="1512168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>
              <a:latin typeface="+mj-ea"/>
              <a:ea typeface="+mj-ea"/>
            </a:endParaRPr>
          </a:p>
        </p:txBody>
      </p:sp>
      <p:sp>
        <p:nvSpPr>
          <p:cNvPr id="203" name="角丸四角形"/>
          <p:cNvSpPr/>
          <p:nvPr/>
        </p:nvSpPr>
        <p:spPr>
          <a:xfrm>
            <a:off x="7351241" y="5413334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  <a:latin typeface="+mj-ea"/>
                <a:ea typeface="+mj-ea"/>
              </a:rPr>
              <a:t>プロセスやルール</a:t>
            </a:r>
            <a:endParaRPr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6" name="角丸四角形"/>
          <p:cNvSpPr/>
          <p:nvPr/>
        </p:nvSpPr>
        <p:spPr>
          <a:xfrm>
            <a:off x="7351241" y="6059259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コミュニケーション</a:t>
            </a:r>
            <a:endParaRPr sz="1100" b="1" dirty="0">
              <a:solidFill>
                <a:srgbClr val="FF0000"/>
              </a:solidFill>
            </a:endParaRPr>
          </a:p>
        </p:txBody>
      </p:sp>
      <p:sp>
        <p:nvSpPr>
          <p:cNvPr id="209" name="角丸四角形"/>
          <p:cNvSpPr/>
          <p:nvPr/>
        </p:nvSpPr>
        <p:spPr>
          <a:xfrm>
            <a:off x="7351241" y="6389455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chemeClr val="tx2">
                    <a:lumMod val="75000"/>
                  </a:schemeClr>
                </a:solidFill>
              </a:rPr>
              <a:t>心理的安全性</a:t>
            </a:r>
            <a:endParaRPr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" name="テキスト ボックス 1"/>
          <p:cNvSpPr txBox="1"/>
          <p:nvPr/>
        </p:nvSpPr>
        <p:spPr>
          <a:xfrm>
            <a:off x="395537" y="1211274"/>
            <a:ext cx="2265792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成功体験／失敗体験</a:t>
            </a:r>
            <a:endParaRPr dirty="0"/>
          </a:p>
        </p:txBody>
      </p:sp>
      <p:sp>
        <p:nvSpPr>
          <p:cNvPr id="216" name="テキスト ボックス 18"/>
          <p:cNvSpPr txBox="1"/>
          <p:nvPr/>
        </p:nvSpPr>
        <p:spPr>
          <a:xfrm>
            <a:off x="395537" y="4888064"/>
            <a:ext cx="4464495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成功のポイント、失敗の</a:t>
            </a:r>
            <a:r>
              <a:rPr lang="ja-JP" altLang="en-US" dirty="0"/>
              <a:t>真の原因は・・・</a:t>
            </a:r>
            <a:endParaRPr dirty="0"/>
          </a:p>
        </p:txBody>
      </p:sp>
      <p:sp>
        <p:nvSpPr>
          <p:cNvPr id="27" name="失敗体験①…">
            <a:extLst>
              <a:ext uri="{FF2B5EF4-FFF2-40B4-BE49-F238E27FC236}">
                <a16:creationId xmlns:a16="http://schemas.microsoft.com/office/drawing/2014/main" id="{B7AF6522-1461-427A-B698-561A9E444455}"/>
              </a:ext>
            </a:extLst>
          </p:cNvPr>
          <p:cNvSpPr txBox="1"/>
          <p:nvPr/>
        </p:nvSpPr>
        <p:spPr>
          <a:xfrm>
            <a:off x="530914" y="5347792"/>
            <a:ext cx="6648493" cy="14215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dirty="0">
                <a:latin typeface="+mj-ea"/>
                <a:ea typeface="+mj-ea"/>
              </a:rPr>
              <a:t>ツールはただ使えば良いのではなく、長所を最大限に活用するよう工夫すること。考えなしでは、これまで使っていたツールと変わらない。</a:t>
            </a:r>
            <a:endParaRPr lang="en-US" altLang="ja-JP" sz="1400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チケットの粒度や分け方は、ルールを設定</a:t>
            </a:r>
            <a:r>
              <a:rPr lang="ja-JP" altLang="en-US" sz="1400" dirty="0">
                <a:latin typeface="+mj-ea"/>
                <a:ea typeface="+mj-ea"/>
              </a:rPr>
              <a:t>し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チームで意識をあわせる</a:t>
            </a:r>
            <a:r>
              <a:rPr lang="ja-JP" altLang="en-US" sz="1400" dirty="0">
                <a:latin typeface="+mj-ea"/>
                <a:ea typeface="+mj-ea"/>
              </a:rPr>
              <a:t>活動をしないと進捗把握ができなくなる。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6" name="角丸四角形">
            <a:extLst>
              <a:ext uri="{FF2B5EF4-FFF2-40B4-BE49-F238E27FC236}">
                <a16:creationId xmlns:a16="http://schemas.microsoft.com/office/drawing/2014/main" id="{3C981DD3-1851-4E03-9C72-4F6A867D02C3}"/>
              </a:ext>
            </a:extLst>
          </p:cNvPr>
          <p:cNvSpPr/>
          <p:nvPr/>
        </p:nvSpPr>
        <p:spPr>
          <a:xfrm>
            <a:off x="7357059" y="5723158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ツールの使い方</a:t>
            </a:r>
            <a:endParaRPr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67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553</Words>
  <Application>Microsoft Office PowerPoint</Application>
  <PresentationFormat>画面に合わせる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Century Gothic</vt:lpstr>
      <vt:lpstr>Wingdings 3</vt:lpstr>
      <vt:lpstr>イオン</vt:lpstr>
      <vt:lpstr>パネリストの体験から（ぼうこば）</vt:lpstr>
      <vt:lpstr>パネリストの体験から（ぼうこば）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なぜRedmineによるタスク管理が失敗するか ～RedmineJapan2020の議論の続編～</dc:title>
  <dc:creator>松谷 秀久</dc:creator>
  <cp:lastModifiedBy>小林稔央</cp:lastModifiedBy>
  <cp:revision>36</cp:revision>
  <dcterms:created xsi:type="dcterms:W3CDTF">2020-11-04T17:06:33Z</dcterms:created>
  <dcterms:modified xsi:type="dcterms:W3CDTF">2020-11-13T16:23:43Z</dcterms:modified>
</cp:coreProperties>
</file>