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Lst>
  <p:notesMasterIdLst>
    <p:notesMasterId r:id="rId7"/>
  </p:notesMasterIdLst>
  <p:sldIdLst>
    <p:sldId id="257" r:id="rId2"/>
    <p:sldId id="369" r:id="rId3"/>
    <p:sldId id="370" r:id="rId4"/>
    <p:sldId id="256" r:id="rId5"/>
    <p:sldId id="37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6CC1D-F4F1-40B7-9D69-237A677B5570}" v="10" dt="2020-11-11T17:16:56.4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700" autoAdjust="0"/>
  </p:normalViewPr>
  <p:slideViewPr>
    <p:cSldViewPr>
      <p:cViewPr varScale="1">
        <p:scale>
          <a:sx n="102" d="100"/>
          <a:sy n="102" d="100"/>
        </p:scale>
        <p:origin x="1044" y="102"/>
      </p:cViewPr>
      <p:guideLst>
        <p:guide orient="horz" pos="2160"/>
        <p:guide pos="2880"/>
      </p:guideLst>
    </p:cSldViewPr>
  </p:slideViewPr>
  <p:outlineViewPr>
    <p:cViewPr>
      <p:scale>
        <a:sx n="33" d="100"/>
        <a:sy n="33" d="100"/>
      </p:scale>
      <p:origin x="0" y="33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谷 秀久" userId="65ce27b120cacf62" providerId="LiveId" clId="{4C56CC1D-F4F1-40B7-9D69-237A677B5570}"/>
    <pc:docChg chg="undo custSel addSld delSld modSld sldOrd">
      <pc:chgData name="松谷 秀久" userId="65ce27b120cacf62" providerId="LiveId" clId="{4C56CC1D-F4F1-40B7-9D69-237A677B5570}" dt="2020-11-11T17:18:10.916" v="5174" actId="1076"/>
      <pc:docMkLst>
        <pc:docMk/>
      </pc:docMkLst>
      <pc:sldChg chg="addSp delSp modSp mod ord modAnim">
        <pc:chgData name="松谷 秀久" userId="65ce27b120cacf62" providerId="LiveId" clId="{4C56CC1D-F4F1-40B7-9D69-237A677B5570}" dt="2020-11-11T17:16:02.062" v="5032" actId="20577"/>
        <pc:sldMkLst>
          <pc:docMk/>
          <pc:sldMk cId="0" sldId="256"/>
        </pc:sldMkLst>
        <pc:spChg chg="add mod">
          <ac:chgData name="松谷 秀久" userId="65ce27b120cacf62" providerId="LiveId" clId="{4C56CC1D-F4F1-40B7-9D69-237A677B5570}" dt="2020-11-11T16:56:01.243" v="3005" actId="1076"/>
          <ac:spMkLst>
            <pc:docMk/>
            <pc:sldMk cId="0" sldId="256"/>
            <ac:spMk id="2" creationId="{E5C893F6-6B64-4DD0-86D2-61916C1B45F5}"/>
          </ac:spMkLst>
        </pc:spChg>
        <pc:spChg chg="add mod">
          <ac:chgData name="松谷 秀久" userId="65ce27b120cacf62" providerId="LiveId" clId="{4C56CC1D-F4F1-40B7-9D69-237A677B5570}" dt="2020-11-11T17:09:26.634" v="4260" actId="207"/>
          <ac:spMkLst>
            <pc:docMk/>
            <pc:sldMk cId="0" sldId="256"/>
            <ac:spMk id="3" creationId="{2ABE90D9-6D94-4005-9FE3-C3EB7B7B2FEE}"/>
          </ac:spMkLst>
        </pc:spChg>
        <pc:spChg chg="add mod">
          <ac:chgData name="松谷 秀久" userId="65ce27b120cacf62" providerId="LiveId" clId="{4C56CC1D-F4F1-40B7-9D69-237A677B5570}" dt="2020-11-11T17:09:26.634" v="4260" actId="207"/>
          <ac:spMkLst>
            <pc:docMk/>
            <pc:sldMk cId="0" sldId="256"/>
            <ac:spMk id="4" creationId="{CAADAE10-33AF-4138-A294-C30B475FC427}"/>
          </ac:spMkLst>
        </pc:spChg>
        <pc:spChg chg="add mod">
          <ac:chgData name="松谷 秀久" userId="65ce27b120cacf62" providerId="LiveId" clId="{4C56CC1D-F4F1-40B7-9D69-237A677B5570}" dt="2020-11-11T17:09:26.634" v="4260" actId="207"/>
          <ac:spMkLst>
            <pc:docMk/>
            <pc:sldMk cId="0" sldId="256"/>
            <ac:spMk id="5" creationId="{1F33E0DD-B53D-4F0F-A8C8-0AFC32228B6B}"/>
          </ac:spMkLst>
        </pc:spChg>
        <pc:spChg chg="add mod">
          <ac:chgData name="松谷 秀久" userId="65ce27b120cacf62" providerId="LiveId" clId="{4C56CC1D-F4F1-40B7-9D69-237A677B5570}" dt="2020-11-11T17:09:26.634" v="4260" actId="207"/>
          <ac:spMkLst>
            <pc:docMk/>
            <pc:sldMk cId="0" sldId="256"/>
            <ac:spMk id="6" creationId="{3C981DD3-1851-4E03-9C72-4F6A867D02C3}"/>
          </ac:spMkLst>
        </pc:spChg>
        <pc:spChg chg="add mod">
          <ac:chgData name="松谷 秀久" userId="65ce27b120cacf62" providerId="LiveId" clId="{4C56CC1D-F4F1-40B7-9D69-237A677B5570}" dt="2020-11-11T17:14:48.695" v="5020" actId="1076"/>
          <ac:spMkLst>
            <pc:docMk/>
            <pc:sldMk cId="0" sldId="256"/>
            <ac:spMk id="7" creationId="{AF90A3E9-8953-40E0-A066-CBD6AE9659FE}"/>
          </ac:spMkLst>
        </pc:spChg>
        <pc:spChg chg="add mod">
          <ac:chgData name="松谷 秀久" userId="65ce27b120cacf62" providerId="LiveId" clId="{4C56CC1D-F4F1-40B7-9D69-237A677B5570}" dt="2020-11-11T17:02:42.649" v="3796" actId="20577"/>
          <ac:spMkLst>
            <pc:docMk/>
            <pc:sldMk cId="0" sldId="256"/>
            <ac:spMk id="27" creationId="{B7AF6522-1461-427A-B698-561A9E444455}"/>
          </ac:spMkLst>
        </pc:spChg>
        <pc:spChg chg="add mod">
          <ac:chgData name="松谷 秀久" userId="65ce27b120cacf62" providerId="LiveId" clId="{4C56CC1D-F4F1-40B7-9D69-237A677B5570}" dt="2020-11-11T16:55:07.115" v="2855" actId="1076"/>
          <ac:spMkLst>
            <pc:docMk/>
            <pc:sldMk cId="0" sldId="256"/>
            <ac:spMk id="29" creationId="{374A2A3D-9D0D-41D3-91B6-766448DF76C9}"/>
          </ac:spMkLst>
        </pc:spChg>
        <pc:spChg chg="add mod">
          <ac:chgData name="松谷 秀久" userId="65ce27b120cacf62" providerId="LiveId" clId="{4C56CC1D-F4F1-40B7-9D69-237A677B5570}" dt="2020-11-11T17:10:05.552" v="4365" actId="20577"/>
          <ac:spMkLst>
            <pc:docMk/>
            <pc:sldMk cId="0" sldId="256"/>
            <ac:spMk id="30" creationId="{E43C0BB8-AF1C-4D29-A8B9-9E4EDCAAFB60}"/>
          </ac:spMkLst>
        </pc:spChg>
        <pc:spChg chg="mod">
          <ac:chgData name="松谷 秀久" userId="65ce27b120cacf62" providerId="LiveId" clId="{4C56CC1D-F4F1-40B7-9D69-237A677B5570}" dt="2020-11-11T16:30:37.369" v="1" actId="6549"/>
          <ac:spMkLst>
            <pc:docMk/>
            <pc:sldMk cId="0" sldId="256"/>
            <ac:spMk id="192" creationId="{00000000-0000-0000-0000-000000000000}"/>
          </ac:spMkLst>
        </pc:spChg>
        <pc:spChg chg="mod topLvl">
          <ac:chgData name="松谷 秀久" userId="65ce27b120cacf62" providerId="LiveId" clId="{4C56CC1D-F4F1-40B7-9D69-237A677B5570}" dt="2020-11-11T16:54:52.190" v="2853" actId="404"/>
          <ac:spMkLst>
            <pc:docMk/>
            <pc:sldMk cId="0" sldId="256"/>
            <ac:spMk id="193" creationId="{00000000-0000-0000-0000-000000000000}"/>
          </ac:spMkLst>
        </pc:spChg>
        <pc:spChg chg="mod topLvl">
          <ac:chgData name="松谷 秀久" userId="65ce27b120cacf62" providerId="LiveId" clId="{4C56CC1D-F4F1-40B7-9D69-237A677B5570}" dt="2020-11-11T17:16:02.062" v="5032" actId="20577"/>
          <ac:spMkLst>
            <pc:docMk/>
            <pc:sldMk cId="0" sldId="256"/>
            <ac:spMk id="194" creationId="{00000000-0000-0000-0000-000000000000}"/>
          </ac:spMkLst>
        </pc:spChg>
        <pc:spChg chg="mod topLvl">
          <ac:chgData name="松谷 秀久" userId="65ce27b120cacf62" providerId="LiveId" clId="{4C56CC1D-F4F1-40B7-9D69-237A677B5570}" dt="2020-11-11T16:54:38.431" v="2849" actId="14100"/>
          <ac:spMkLst>
            <pc:docMk/>
            <pc:sldMk cId="0" sldId="256"/>
            <ac:spMk id="196" creationId="{00000000-0000-0000-0000-000000000000}"/>
          </ac:spMkLst>
        </pc:spChg>
        <pc:spChg chg="del mod topLvl">
          <ac:chgData name="松谷 秀久" userId="65ce27b120cacf62" providerId="LiveId" clId="{4C56CC1D-F4F1-40B7-9D69-237A677B5570}" dt="2020-11-11T16:40:07.294" v="315" actId="478"/>
          <ac:spMkLst>
            <pc:docMk/>
            <pc:sldMk cId="0" sldId="256"/>
            <ac:spMk id="197" creationId="{00000000-0000-0000-0000-000000000000}"/>
          </ac:spMkLst>
        </pc:spChg>
        <pc:spChg chg="del">
          <ac:chgData name="松谷 秀久" userId="65ce27b120cacf62" providerId="LiveId" clId="{4C56CC1D-F4F1-40B7-9D69-237A677B5570}" dt="2020-11-11T16:31:59.300" v="15" actId="478"/>
          <ac:spMkLst>
            <pc:docMk/>
            <pc:sldMk cId="0" sldId="256"/>
            <ac:spMk id="198" creationId="{00000000-0000-0000-0000-000000000000}"/>
          </ac:spMkLst>
        </pc:spChg>
        <pc:spChg chg="del">
          <ac:chgData name="松谷 秀久" userId="65ce27b120cacf62" providerId="LiveId" clId="{4C56CC1D-F4F1-40B7-9D69-237A677B5570}" dt="2020-11-11T16:31:38.351" v="11" actId="478"/>
          <ac:spMkLst>
            <pc:docMk/>
            <pc:sldMk cId="0" sldId="256"/>
            <ac:spMk id="199" creationId="{00000000-0000-0000-0000-000000000000}"/>
          </ac:spMkLst>
        </pc:spChg>
        <pc:spChg chg="del">
          <ac:chgData name="松谷 秀久" userId="65ce27b120cacf62" providerId="LiveId" clId="{4C56CC1D-F4F1-40B7-9D69-237A677B5570}" dt="2020-11-11T16:31:38.351" v="11" actId="478"/>
          <ac:spMkLst>
            <pc:docMk/>
            <pc:sldMk cId="0" sldId="256"/>
            <ac:spMk id="200" creationId="{00000000-0000-0000-0000-000000000000}"/>
          </ac:spMkLst>
        </pc:spChg>
        <pc:spChg chg="del">
          <ac:chgData name="松谷 秀久" userId="65ce27b120cacf62" providerId="LiveId" clId="{4C56CC1D-F4F1-40B7-9D69-237A677B5570}" dt="2020-11-11T16:31:38.351" v="11" actId="478"/>
          <ac:spMkLst>
            <pc:docMk/>
            <pc:sldMk cId="0" sldId="256"/>
            <ac:spMk id="201" creationId="{00000000-0000-0000-0000-000000000000}"/>
          </ac:spMkLst>
        </pc:spChg>
        <pc:spChg chg="mod topLvl">
          <ac:chgData name="松谷 秀久" userId="65ce27b120cacf62" providerId="LiveId" clId="{4C56CC1D-F4F1-40B7-9D69-237A677B5570}" dt="2020-11-11T17:07:19.686" v="4143" actId="207"/>
          <ac:spMkLst>
            <pc:docMk/>
            <pc:sldMk cId="0" sldId="256"/>
            <ac:spMk id="203" creationId="{00000000-0000-0000-0000-000000000000}"/>
          </ac:spMkLst>
        </pc:spChg>
        <pc:spChg chg="del mod topLvl">
          <ac:chgData name="松谷 秀久" userId="65ce27b120cacf62" providerId="LiveId" clId="{4C56CC1D-F4F1-40B7-9D69-237A677B5570}" dt="2020-11-11T17:09:36.481" v="4261" actId="478"/>
          <ac:spMkLst>
            <pc:docMk/>
            <pc:sldMk cId="0" sldId="256"/>
            <ac:spMk id="204" creationId="{00000000-0000-0000-0000-000000000000}"/>
          </ac:spMkLst>
        </pc:spChg>
        <pc:spChg chg="mod topLvl">
          <ac:chgData name="松谷 秀久" userId="65ce27b120cacf62" providerId="LiveId" clId="{4C56CC1D-F4F1-40B7-9D69-237A677B5570}" dt="2020-11-11T17:07:27.607" v="4144" actId="207"/>
          <ac:spMkLst>
            <pc:docMk/>
            <pc:sldMk cId="0" sldId="256"/>
            <ac:spMk id="206" creationId="{00000000-0000-0000-0000-000000000000}"/>
          </ac:spMkLst>
        </pc:spChg>
        <pc:spChg chg="del mod topLvl">
          <ac:chgData name="松谷 秀久" userId="65ce27b120cacf62" providerId="LiveId" clId="{4C56CC1D-F4F1-40B7-9D69-237A677B5570}" dt="2020-11-11T17:09:36.481" v="4261" actId="478"/>
          <ac:spMkLst>
            <pc:docMk/>
            <pc:sldMk cId="0" sldId="256"/>
            <ac:spMk id="207" creationId="{00000000-0000-0000-0000-000000000000}"/>
          </ac:spMkLst>
        </pc:spChg>
        <pc:spChg chg="mod topLvl">
          <ac:chgData name="松谷 秀久" userId="65ce27b120cacf62" providerId="LiveId" clId="{4C56CC1D-F4F1-40B7-9D69-237A677B5570}" dt="2020-11-11T17:07:36.146" v="4146" actId="207"/>
          <ac:spMkLst>
            <pc:docMk/>
            <pc:sldMk cId="0" sldId="256"/>
            <ac:spMk id="209" creationId="{00000000-0000-0000-0000-000000000000}"/>
          </ac:spMkLst>
        </pc:spChg>
        <pc:spChg chg="del mod topLvl">
          <ac:chgData name="松谷 秀久" userId="65ce27b120cacf62" providerId="LiveId" clId="{4C56CC1D-F4F1-40B7-9D69-237A677B5570}" dt="2020-11-11T17:05:30.860" v="4053" actId="478"/>
          <ac:spMkLst>
            <pc:docMk/>
            <pc:sldMk cId="0" sldId="256"/>
            <ac:spMk id="210" creationId="{00000000-0000-0000-0000-000000000000}"/>
          </ac:spMkLst>
        </pc:spChg>
        <pc:spChg chg="mod topLvl">
          <ac:chgData name="松谷 秀久" userId="65ce27b120cacf62" providerId="LiveId" clId="{4C56CC1D-F4F1-40B7-9D69-237A677B5570}" dt="2020-11-11T17:07:31.589" v="4145" actId="207"/>
          <ac:spMkLst>
            <pc:docMk/>
            <pc:sldMk cId="0" sldId="256"/>
            <ac:spMk id="212" creationId="{00000000-0000-0000-0000-000000000000}"/>
          </ac:spMkLst>
        </pc:spChg>
        <pc:spChg chg="del mod topLvl">
          <ac:chgData name="松谷 秀久" userId="65ce27b120cacf62" providerId="LiveId" clId="{4C56CC1D-F4F1-40B7-9D69-237A677B5570}" dt="2020-11-11T17:09:36.481" v="4261" actId="478"/>
          <ac:spMkLst>
            <pc:docMk/>
            <pc:sldMk cId="0" sldId="256"/>
            <ac:spMk id="213" creationId="{00000000-0000-0000-0000-000000000000}"/>
          </ac:spMkLst>
        </pc:spChg>
        <pc:spChg chg="mod">
          <ac:chgData name="松谷 秀久" userId="65ce27b120cacf62" providerId="LiveId" clId="{4C56CC1D-F4F1-40B7-9D69-237A677B5570}" dt="2020-11-11T16:33:55.759" v="35" actId="1076"/>
          <ac:spMkLst>
            <pc:docMk/>
            <pc:sldMk cId="0" sldId="256"/>
            <ac:spMk id="215" creationId="{00000000-0000-0000-0000-000000000000}"/>
          </ac:spMkLst>
        </pc:spChg>
        <pc:spChg chg="mod">
          <ac:chgData name="松谷 秀久" userId="65ce27b120cacf62" providerId="LiveId" clId="{4C56CC1D-F4F1-40B7-9D69-237A677B5570}" dt="2020-11-11T16:37:16.308" v="302" actId="1076"/>
          <ac:spMkLst>
            <pc:docMk/>
            <pc:sldMk cId="0" sldId="256"/>
            <ac:spMk id="216" creationId="{00000000-0000-0000-0000-000000000000}"/>
          </ac:spMkLst>
        </pc:spChg>
        <pc:grpChg chg="del mod">
          <ac:chgData name="松谷 秀久" userId="65ce27b120cacf62" providerId="LiveId" clId="{4C56CC1D-F4F1-40B7-9D69-237A677B5570}" dt="2020-11-11T16:39:01.067" v="310" actId="165"/>
          <ac:grpSpMkLst>
            <pc:docMk/>
            <pc:sldMk cId="0" sldId="256"/>
            <ac:grpSpMk id="195" creationId="{00000000-0000-0000-0000-000000000000}"/>
          </ac:grpSpMkLst>
        </pc:grpChg>
        <pc:grpChg chg="del mod">
          <ac:chgData name="松谷 秀久" userId="65ce27b120cacf62" providerId="LiveId" clId="{4C56CC1D-F4F1-40B7-9D69-237A677B5570}" dt="2020-11-11T16:39:01.067" v="310" actId="165"/>
          <ac:grpSpMkLst>
            <pc:docMk/>
            <pc:sldMk cId="0" sldId="256"/>
            <ac:grpSpMk id="202"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05"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08"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11"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14" creationId="{00000000-0000-0000-0000-000000000000}"/>
          </ac:grpSpMkLst>
        </pc:grpChg>
      </pc:sldChg>
      <pc:sldChg chg="add">
        <pc:chgData name="松谷 秀久" userId="65ce27b120cacf62" providerId="LiveId" clId="{4C56CC1D-F4F1-40B7-9D69-237A677B5570}" dt="2020-11-11T16:30:25.659" v="0"/>
        <pc:sldMkLst>
          <pc:docMk/>
          <pc:sldMk cId="2255093508" sldId="370"/>
        </pc:sldMkLst>
      </pc:sldChg>
      <pc:sldChg chg="modSp add del mod">
        <pc:chgData name="松谷 秀久" userId="65ce27b120cacf62" providerId="LiveId" clId="{4C56CC1D-F4F1-40B7-9D69-237A677B5570}" dt="2020-11-11T17:16:53.881" v="5033" actId="47"/>
        <pc:sldMkLst>
          <pc:docMk/>
          <pc:sldMk cId="29717965" sldId="371"/>
        </pc:sldMkLst>
        <pc:spChg chg="mod">
          <ac:chgData name="松谷 秀久" userId="65ce27b120cacf62" providerId="LiveId" clId="{4C56CC1D-F4F1-40B7-9D69-237A677B5570}" dt="2020-11-11T17:04:28.231" v="4027" actId="20577"/>
          <ac:spMkLst>
            <pc:docMk/>
            <pc:sldMk cId="29717965" sldId="371"/>
            <ac:spMk id="27" creationId="{B7AF6522-1461-427A-B698-561A9E444455}"/>
          </ac:spMkLst>
        </pc:spChg>
        <pc:spChg chg="mod">
          <ac:chgData name="松谷 秀久" userId="65ce27b120cacf62" providerId="LiveId" clId="{4C56CC1D-F4F1-40B7-9D69-237A677B5570}" dt="2020-11-11T17:04:21.918" v="4011" actId="20577"/>
          <ac:spMkLst>
            <pc:docMk/>
            <pc:sldMk cId="29717965" sldId="371"/>
            <ac:spMk id="194" creationId="{00000000-0000-0000-0000-000000000000}"/>
          </ac:spMkLst>
        </pc:spChg>
      </pc:sldChg>
      <pc:sldChg chg="addSp delSp modSp add mod">
        <pc:chgData name="松谷 秀久" userId="65ce27b120cacf62" providerId="LiveId" clId="{4C56CC1D-F4F1-40B7-9D69-237A677B5570}" dt="2020-11-11T17:18:10.916" v="5174" actId="1076"/>
        <pc:sldMkLst>
          <pc:docMk/>
          <pc:sldMk cId="3114069391" sldId="371"/>
        </pc:sldMkLst>
        <pc:spChg chg="add del mod">
          <ac:chgData name="松谷 秀久" userId="65ce27b120cacf62" providerId="LiveId" clId="{4C56CC1D-F4F1-40B7-9D69-237A677B5570}" dt="2020-11-11T17:18:10.916" v="5174" actId="1076"/>
          <ac:spMkLst>
            <pc:docMk/>
            <pc:sldMk cId="3114069391" sldId="371"/>
            <ac:spMk id="7" creationId="{AF90A3E9-8953-40E0-A066-CBD6AE9659FE}"/>
          </ac:spMkLst>
        </pc:spChg>
        <pc:spChg chg="mod">
          <ac:chgData name="松谷 秀久" userId="65ce27b120cacf62" providerId="LiveId" clId="{4C56CC1D-F4F1-40B7-9D69-237A677B5570}" dt="2020-11-11T17:17:52.650" v="5159" actId="20577"/>
          <ac:spMkLst>
            <pc:docMk/>
            <pc:sldMk cId="3114069391" sldId="371"/>
            <ac:spMk id="27" creationId="{B7AF6522-1461-427A-B698-561A9E444455}"/>
          </ac:spMkLst>
        </pc:spChg>
        <pc:spChg chg="mod">
          <ac:chgData name="松谷 秀久" userId="65ce27b120cacf62" providerId="LiveId" clId="{4C56CC1D-F4F1-40B7-9D69-237A677B5570}" dt="2020-11-11T17:17:31.451" v="5080" actId="20577"/>
          <ac:spMkLst>
            <pc:docMk/>
            <pc:sldMk cId="3114069391" sldId="371"/>
            <ac:spMk id="1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1B23A-E9EC-4C13-99BF-F14913A74863}" type="datetimeFigureOut">
              <a:rPr kumimoji="1" lang="ja-JP" altLang="en-US" smtClean="0"/>
              <a:t>2020/11/12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C0171-7602-41D7-A28E-CB0C6704A33E}" type="slidenum">
              <a:rPr kumimoji="1" lang="ja-JP" altLang="en-US" smtClean="0"/>
              <a:t>‹#›</a:t>
            </a:fld>
            <a:endParaRPr kumimoji="1" lang="ja-JP" altLang="en-US"/>
          </a:p>
        </p:txBody>
      </p:sp>
    </p:spTree>
    <p:extLst>
      <p:ext uri="{BB962C8B-B14F-4D97-AF65-F5344CB8AC3E}">
        <p14:creationId xmlns:p14="http://schemas.microsoft.com/office/powerpoint/2010/main" val="1427483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tabLst>
                <a:tab pos="1611313" algn="l"/>
              </a:tabLst>
            </a:pPr>
            <a:r>
              <a:rPr lang="ja-JP" altLang="en-US" sz="1200" dirty="0">
                <a:latin typeface="メイリオ" panose="020B0604030504040204" pitchFamily="50" charset="-128"/>
                <a:ea typeface="メイリオ" panose="020B0604030504040204" pitchFamily="50" charset="-128"/>
              </a:rPr>
              <a:t>・相手は非</a:t>
            </a:r>
            <a:r>
              <a:rPr lang="en-US" altLang="ja-JP" sz="1200" dirty="0">
                <a:latin typeface="メイリオ" panose="020B0604030504040204" pitchFamily="50" charset="-128"/>
                <a:ea typeface="メイリオ" panose="020B0604030504040204" pitchFamily="50" charset="-128"/>
              </a:rPr>
              <a:t>IT</a:t>
            </a:r>
            <a:r>
              <a:rPr lang="ja-JP" altLang="en-US" sz="1200" dirty="0">
                <a:latin typeface="メイリオ" panose="020B0604030504040204" pitchFamily="50" charset="-128"/>
                <a:ea typeface="メイリオ" panose="020B0604030504040204" pitchFamily="50" charset="-128"/>
              </a:rPr>
              <a:t>系のシステム担当部門。ツールはおろか、</a:t>
            </a:r>
            <a:r>
              <a:rPr lang="en-US" altLang="ja-JP" sz="1200" dirty="0">
                <a:latin typeface="メイリオ" panose="020B0604030504040204" pitchFamily="50" charset="-128"/>
                <a:ea typeface="メイリオ" panose="020B0604030504040204" pitchFamily="50" charset="-128"/>
              </a:rPr>
              <a:t>Excel</a:t>
            </a:r>
            <a:r>
              <a:rPr lang="ja-JP" altLang="en-US" sz="1200" dirty="0">
                <a:latin typeface="メイリオ" panose="020B0604030504040204" pitchFamily="50" charset="-128"/>
                <a:ea typeface="メイリオ" panose="020B0604030504040204" pitchFamily="50" charset="-128"/>
              </a:rPr>
              <a:t>でのタスク管理すら経験なし。</a:t>
            </a:r>
            <a:endParaRPr lang="en-US" altLang="ja-JP" sz="1200" dirty="0">
              <a:latin typeface="メイリオ" panose="020B0604030504040204" pitchFamily="50" charset="-128"/>
              <a:ea typeface="メイリオ" panose="020B0604030504040204" pitchFamily="50" charset="-128"/>
            </a:endParaRPr>
          </a:p>
          <a:p>
            <a:pPr>
              <a:lnSpc>
                <a:spcPct val="150000"/>
              </a:lnSpc>
              <a:tabLst>
                <a:tab pos="1611313" algn="l"/>
              </a:tabLst>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年ほど前から、技術コンサルとして月</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のレポーティングやセキュリティインシデント対応などを行っている</a:t>
            </a:r>
            <a:endParaRPr lang="en-US" altLang="ja-JP" sz="1200" dirty="0">
              <a:latin typeface="メイリオ" panose="020B0604030504040204" pitchFamily="50" charset="-128"/>
              <a:ea typeface="メイリオ" panose="020B0604030504040204" pitchFamily="50" charset="-128"/>
            </a:endParaRPr>
          </a:p>
          <a:p>
            <a:pPr>
              <a:lnSpc>
                <a:spcPct val="150000"/>
              </a:lnSpc>
              <a:tabLst>
                <a:tab pos="1611313" algn="l"/>
              </a:tabLst>
            </a:pPr>
            <a:r>
              <a:rPr lang="ja-JP" altLang="en-US" sz="1200" dirty="0">
                <a:latin typeface="メイリオ" panose="020B0604030504040204" pitchFamily="50" charset="-128"/>
                <a:ea typeface="メイリオ" panose="020B0604030504040204" pitchFamily="50" charset="-128"/>
              </a:rPr>
              <a:t>・コロナ禍でリモートワークとなったのを機に、「今後はすべて</a:t>
            </a:r>
            <a:r>
              <a:rPr lang="en-US" altLang="ja-JP" sz="1200" dirty="0">
                <a:latin typeface="メイリオ" panose="020B0604030504040204" pitchFamily="50" charset="-128"/>
                <a:ea typeface="メイリオ" panose="020B0604030504040204" pitchFamily="50" charset="-128"/>
              </a:rPr>
              <a:t>Redmine</a:t>
            </a:r>
            <a:r>
              <a:rPr lang="ja-JP" altLang="en-US" sz="1200" dirty="0">
                <a:latin typeface="メイリオ" panose="020B0604030504040204" pitchFamily="50" charset="-128"/>
                <a:ea typeface="メイリオ" panose="020B0604030504040204" pitchFamily="50" charset="-128"/>
              </a:rPr>
              <a:t>上で行います」と宣言</a:t>
            </a:r>
            <a:endParaRPr lang="en-US" altLang="ja-JP" sz="1200" dirty="0">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2</a:t>
            </a:fld>
            <a:endParaRPr kumimoji="1" lang="ja-JP" altLang="en-US"/>
          </a:p>
        </p:txBody>
      </p:sp>
    </p:spTree>
    <p:extLst>
      <p:ext uri="{BB962C8B-B14F-4D97-AF65-F5344CB8AC3E}">
        <p14:creationId xmlns:p14="http://schemas.microsoft.com/office/powerpoint/2010/main" val="659116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pic>
        <p:nvPicPr>
          <p:cNvPr id="7" name="Picture 2" descr="http://redmine.tokyo/attachments/106/redmine_tokyo_logo-square.png">
            <a:extLst>
              <a:ext uri="{FF2B5EF4-FFF2-40B4-BE49-F238E27FC236}">
                <a16:creationId xmlns:a16="http://schemas.microsoft.com/office/drawing/2014/main" id="{2F975EA5-1916-4101-9A08-7081323CAB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6431" y="0"/>
            <a:ext cx="1377569" cy="13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0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85159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4209944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ja-JP" altLang="en-US"/>
              <a:t>マスター タイトルの書式設定</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5143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74989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155964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81911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38153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4614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173251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05866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735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7303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2712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a:p>
        </p:txBody>
      </p:sp>
      <p:sp>
        <p:nvSpPr>
          <p:cNvPr id="5" name="Footer Placeholder 2"/>
          <p:cNvSpPr>
            <a:spLocks noGrp="1"/>
          </p:cNvSpPr>
          <p:nvPr>
            <p:ph type="ftr" sz="quarter" idx="11"/>
          </p:nvPr>
        </p:nvSpPr>
        <p:spPr/>
        <p:txBody>
          <a:bodyPr/>
          <a:lstStyle/>
          <a:p>
            <a:endParaRPr kumimoji="0" lang="en-US"/>
          </a:p>
        </p:txBody>
      </p:sp>
      <p:sp>
        <p:nvSpPr>
          <p:cNvPr id="6"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36046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11363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68002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eaLnBrk="1" latinLnBrk="0" hangingPunct="1"/>
            <a:fld id="{544213AF-26F6-41FA-8D85-E2C5388D6E58}" type="datetimeFigureOut">
              <a:rPr lang="en-US" smtClean="0"/>
              <a:pPr eaLnBrk="1" latinLnBrk="0" hangingPunct="1"/>
              <a:t>11/12/2020</a:t>
            </a:fld>
            <a:endParaRPr lang="en-US" sz="1000" dirty="0">
              <a:solidFill>
                <a:schemeClr val="tx1"/>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716754886"/>
      </p:ext>
    </p:extLst>
  </p:cSld>
  <p:clrMap bg1="dk1" tx1="lt1" bg2="dk2" tx2="lt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a:latin typeface="+mj-lt"/>
                <a:ea typeface="+mj-ea"/>
                <a:cs typeface="+mj-cs"/>
                <a:sym typeface="Helvetica"/>
              </a:rPr>
              <a:t>自己紹介</a:t>
            </a:r>
          </a:p>
        </p:txBody>
      </p:sp>
      <p:sp>
        <p:nvSpPr>
          <p:cNvPr id="219" name="テキスト ボックス 4"/>
          <p:cNvSpPr txBox="1"/>
          <p:nvPr/>
        </p:nvSpPr>
        <p:spPr>
          <a:xfrm>
            <a:off x="353256" y="1332286"/>
            <a:ext cx="8637521" cy="1259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モデレーター：松谷 秀久（まつたに）</a:t>
            </a:r>
            <a:br/>
            <a:r>
              <a:t>	NTTコムウェア（株）所属	</a:t>
            </a:r>
          </a:p>
          <a:p>
            <a:pPr>
              <a:lnSpc>
                <a:spcPct val="150000"/>
              </a:lnSpc>
              <a:tabLst>
                <a:tab pos="1600200" algn="l"/>
              </a:tabLst>
              <a:defRPr>
                <a:latin typeface="メイリオ"/>
                <a:ea typeface="メイリオ"/>
                <a:cs typeface="メイリオ"/>
                <a:sym typeface="メイリオ"/>
              </a:defRPr>
            </a:pPr>
            <a:r>
              <a:t>	チケット管理に全集中！</a:t>
            </a:r>
          </a:p>
        </p:txBody>
      </p:sp>
      <p:grpSp>
        <p:nvGrpSpPr>
          <p:cNvPr id="222" name="四角形: 角を丸くする 5"/>
          <p:cNvGrpSpPr/>
          <p:nvPr/>
        </p:nvGrpSpPr>
        <p:grpSpPr>
          <a:xfrm>
            <a:off x="5868144" y="1413514"/>
            <a:ext cx="1887327" cy="1115758"/>
            <a:chOff x="0" y="0"/>
            <a:chExt cx="1887326" cy="1115756"/>
          </a:xfrm>
        </p:grpSpPr>
        <p:sp>
          <p:nvSpPr>
            <p:cNvPr id="220"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p>
          </p:txBody>
        </p:sp>
        <p:sp>
          <p:nvSpPr>
            <p:cNvPr id="221" name="運用管理…"/>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運用管理</a:t>
              </a:r>
            </a:p>
            <a:p>
              <a:pPr algn="ctr">
                <a:defRPr sz="1200">
                  <a:latin typeface="メイリオ"/>
                  <a:ea typeface="メイリオ"/>
                  <a:cs typeface="メイリオ"/>
                  <a:sym typeface="メイリオ"/>
                </a:defRPr>
              </a:pPr>
              <a:r>
                <a:t>ＳＥマネジメント</a:t>
              </a:r>
            </a:p>
          </p:txBody>
        </p:sp>
      </p:grpSp>
      <p:pic>
        <p:nvPicPr>
          <p:cNvPr id="223" name="図 6" descr="図 6"/>
          <p:cNvPicPr>
            <a:picLocks noChangeAspect="1"/>
          </p:cNvPicPr>
          <p:nvPr/>
        </p:nvPicPr>
        <p:blipFill>
          <a:blip r:embed="rId2"/>
          <a:stretch>
            <a:fillRect/>
          </a:stretch>
        </p:blipFill>
        <p:spPr>
          <a:xfrm>
            <a:off x="7829005" y="1398643"/>
            <a:ext cx="1057686" cy="1057686"/>
          </a:xfrm>
          <a:prstGeom prst="rect">
            <a:avLst/>
          </a:prstGeom>
          <a:ln w="12700">
            <a:miter lim="400000"/>
          </a:ln>
        </p:spPr>
      </p:pic>
      <p:sp>
        <p:nvSpPr>
          <p:cNvPr id="224" name="テキスト ボックス 9"/>
          <p:cNvSpPr txBox="1"/>
          <p:nvPr/>
        </p:nvSpPr>
        <p:spPr>
          <a:xfrm>
            <a:off x="318728" y="2636911"/>
            <a:ext cx="8637521" cy="1259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パネリスト　：蘇田 亮（りょうま）</a:t>
            </a:r>
            <a:br/>
            <a:r>
              <a:t>	（株）つうけんアドバンスシステムズ所属</a:t>
            </a:r>
            <a:br/>
            <a:r>
              <a:t>	チケットは回るんじゃない、回すんだ！</a:t>
            </a:r>
          </a:p>
        </p:txBody>
      </p:sp>
      <p:grpSp>
        <p:nvGrpSpPr>
          <p:cNvPr id="227" name="四角形: 角を丸くする 10"/>
          <p:cNvGrpSpPr/>
          <p:nvPr/>
        </p:nvGrpSpPr>
        <p:grpSpPr>
          <a:xfrm>
            <a:off x="5868144" y="2701654"/>
            <a:ext cx="1887327" cy="1115758"/>
            <a:chOff x="0" y="0"/>
            <a:chExt cx="1887326" cy="1115756"/>
          </a:xfrm>
        </p:grpSpPr>
        <p:sp>
          <p:nvSpPr>
            <p:cNvPr id="225"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p>
          </p:txBody>
        </p:sp>
        <p:sp>
          <p:nvSpPr>
            <p:cNvPr id="226"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開発ー技術者／管理者</a:t>
              </a:r>
            </a:p>
            <a:p>
              <a:pPr algn="ctr">
                <a:defRPr sz="1200">
                  <a:latin typeface="メイリオ"/>
                  <a:ea typeface="メイリオ"/>
                  <a:cs typeface="メイリオ"/>
                  <a:sym typeface="メイリオ"/>
                </a:defRPr>
              </a:pPr>
              <a:r>
                <a:t>インフラ系多い　</a:t>
              </a:r>
            </a:p>
          </p:txBody>
        </p:sp>
      </p:grpSp>
      <p:pic>
        <p:nvPicPr>
          <p:cNvPr id="228" name="図 11" descr="図 11"/>
          <p:cNvPicPr>
            <a:picLocks noChangeAspect="1"/>
          </p:cNvPicPr>
          <p:nvPr/>
        </p:nvPicPr>
        <p:blipFill>
          <a:blip r:embed="rId3"/>
          <a:srcRect l="19605" t="3810" r="14136" b="55174"/>
          <a:stretch>
            <a:fillRect/>
          </a:stretch>
        </p:blipFill>
        <p:spPr>
          <a:xfrm>
            <a:off x="7829004" y="2750633"/>
            <a:ext cx="1057687" cy="1105608"/>
          </a:xfrm>
          <a:prstGeom prst="rect">
            <a:avLst/>
          </a:prstGeom>
          <a:ln w="12700">
            <a:miter lim="400000"/>
          </a:ln>
        </p:spPr>
      </p:pic>
      <p:grpSp>
        <p:nvGrpSpPr>
          <p:cNvPr id="231" name="四角形: 角を丸くする 13"/>
          <p:cNvGrpSpPr/>
          <p:nvPr/>
        </p:nvGrpSpPr>
        <p:grpSpPr>
          <a:xfrm>
            <a:off x="5868144" y="3987582"/>
            <a:ext cx="1887327" cy="1115758"/>
            <a:chOff x="0" y="0"/>
            <a:chExt cx="1887326" cy="1115756"/>
          </a:xfrm>
        </p:grpSpPr>
        <p:sp>
          <p:nvSpPr>
            <p:cNvPr id="229"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p>
          </p:txBody>
        </p:sp>
        <p:sp>
          <p:nvSpPr>
            <p:cNvPr id="230" name="開発ーマネジメント…"/>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開発ーマネジメント</a:t>
              </a:r>
            </a:p>
            <a:p>
              <a:pPr algn="ctr">
                <a:defRPr sz="1200">
                  <a:latin typeface="メイリオ"/>
                  <a:ea typeface="メイリオ"/>
                  <a:cs typeface="メイリオ"/>
                  <a:sym typeface="メイリオ"/>
                </a:defRPr>
              </a:pPr>
              <a:r>
                <a:t>組み込み系</a:t>
              </a:r>
            </a:p>
          </p:txBody>
        </p:sp>
      </p:grpSp>
      <p:sp>
        <p:nvSpPr>
          <p:cNvPr id="232" name="テキスト ボックス 14"/>
          <p:cNvSpPr txBox="1"/>
          <p:nvPr/>
        </p:nvSpPr>
        <p:spPr>
          <a:xfrm>
            <a:off x="318728" y="3933788"/>
            <a:ext cx="8637521" cy="125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パネリスト　：小林 稔央（ぼうこば)</a:t>
            </a:r>
            <a:br/>
            <a:r>
              <a:t>	富士ゼロックス（株）所属</a:t>
            </a:r>
            <a:br/>
            <a:r>
              <a:t>	それ、Redmineのせいじゃないよ？</a:t>
            </a:r>
          </a:p>
        </p:txBody>
      </p:sp>
      <p:pic>
        <p:nvPicPr>
          <p:cNvPr id="233" name="図 15" descr="図 15"/>
          <p:cNvPicPr>
            <a:picLocks noChangeAspect="1"/>
          </p:cNvPicPr>
          <p:nvPr/>
        </p:nvPicPr>
        <p:blipFill>
          <a:blip r:embed="rId4"/>
          <a:srcRect l="6164" t="3808" r="2037" b="2963"/>
          <a:stretch>
            <a:fillRect/>
          </a:stretch>
        </p:blipFill>
        <p:spPr>
          <a:xfrm>
            <a:off x="7829005" y="3958722"/>
            <a:ext cx="1105846" cy="1144618"/>
          </a:xfrm>
          <a:prstGeom prst="rect">
            <a:avLst/>
          </a:prstGeom>
          <a:ln w="12700">
            <a:miter lim="400000"/>
          </a:ln>
        </p:spPr>
      </p:pic>
      <p:grpSp>
        <p:nvGrpSpPr>
          <p:cNvPr id="236" name="四角形: 角を丸くする 17"/>
          <p:cNvGrpSpPr/>
          <p:nvPr/>
        </p:nvGrpSpPr>
        <p:grpSpPr>
          <a:xfrm>
            <a:off x="5868144" y="5311476"/>
            <a:ext cx="1887327" cy="1115758"/>
            <a:chOff x="0" y="0"/>
            <a:chExt cx="1887326" cy="1115756"/>
          </a:xfrm>
        </p:grpSpPr>
        <p:sp>
          <p:nvSpPr>
            <p:cNvPr id="234"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p>
          </p:txBody>
        </p:sp>
        <p:sp>
          <p:nvSpPr>
            <p:cNvPr id="235"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開発ー技術者／管理者</a:t>
              </a:r>
            </a:p>
            <a:p>
              <a:pPr algn="ctr">
                <a:defRPr sz="1200">
                  <a:latin typeface="メイリオ"/>
                  <a:ea typeface="メイリオ"/>
                  <a:cs typeface="メイリオ"/>
                  <a:sym typeface="メイリオ"/>
                </a:defRPr>
              </a:pPr>
              <a:r>
                <a:t>組み込み系</a:t>
              </a:r>
            </a:p>
          </p:txBody>
        </p:sp>
      </p:grpSp>
      <p:sp>
        <p:nvSpPr>
          <p:cNvPr id="237" name="テキスト ボックス 18"/>
          <p:cNvSpPr txBox="1"/>
          <p:nvPr/>
        </p:nvSpPr>
        <p:spPr>
          <a:xfrm>
            <a:off x="318728" y="5283784"/>
            <a:ext cx="8637521" cy="12598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パネリスト　：正月 聖児（しょうづき)</a:t>
            </a:r>
            <a:br/>
            <a:r>
              <a:t>	（株）フルノシステムズ　所属</a:t>
            </a:r>
            <a:br/>
            <a:r>
              <a:t>	俺がRedmineマイスターだ！</a:t>
            </a:r>
          </a:p>
        </p:txBody>
      </p:sp>
      <p:pic>
        <p:nvPicPr>
          <p:cNvPr id="238" name="図 20" descr="図 20"/>
          <p:cNvPicPr>
            <a:picLocks noChangeAspect="1"/>
          </p:cNvPicPr>
          <p:nvPr/>
        </p:nvPicPr>
        <p:blipFill>
          <a:blip r:embed="rId5"/>
          <a:srcRect l="27162" t="18891" r="40550" b="32717"/>
          <a:stretch>
            <a:fillRect/>
          </a:stretch>
        </p:blipFill>
        <p:spPr>
          <a:xfrm>
            <a:off x="7823147" y="5283784"/>
            <a:ext cx="1089193" cy="11157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7544" y="476672"/>
            <a:ext cx="7287927" cy="720080"/>
          </a:xfrm>
        </p:spPr>
        <p:txBody>
          <a:bodyPr>
            <a:normAutofit fontScale="90000"/>
          </a:bodyPr>
          <a:lstStyle/>
          <a:p>
            <a:r>
              <a:rPr lang="ja-JP" altLang="en-US" dirty="0"/>
              <a:t>パネリストの体験から</a:t>
            </a:r>
            <a:r>
              <a:rPr lang="ja-JP" altLang="en-US" sz="2700" dirty="0"/>
              <a:t>（りょうま）</a:t>
            </a:r>
            <a:endParaRPr kumimoji="1" lang="ja-JP" altLang="en-US" sz="2700" dirty="0"/>
          </a:p>
        </p:txBody>
      </p:sp>
      <p:sp>
        <p:nvSpPr>
          <p:cNvPr id="8" name="正方形/長方形 7">
            <a:extLst>
              <a:ext uri="{FF2B5EF4-FFF2-40B4-BE49-F238E27FC236}">
                <a16:creationId xmlns:a16="http://schemas.microsoft.com/office/drawing/2014/main" id="{8E3F78FF-869E-4F7A-B7B7-E3F73CCC2420}"/>
              </a:ext>
            </a:extLst>
          </p:cNvPr>
          <p:cNvSpPr/>
          <p:nvPr/>
        </p:nvSpPr>
        <p:spPr>
          <a:xfrm>
            <a:off x="525303" y="1268760"/>
            <a:ext cx="2423668" cy="51125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dirty="0"/>
              <a:t>現在、教育真っ最中！</a:t>
            </a:r>
          </a:p>
        </p:txBody>
      </p:sp>
      <p:sp>
        <p:nvSpPr>
          <p:cNvPr id="10" name="正方形/長方形 9">
            <a:extLst>
              <a:ext uri="{FF2B5EF4-FFF2-40B4-BE49-F238E27FC236}">
                <a16:creationId xmlns:a16="http://schemas.microsoft.com/office/drawing/2014/main" id="{9E5C9C43-66AB-43C1-B6CD-58829EA5706B}"/>
              </a:ext>
            </a:extLst>
          </p:cNvPr>
          <p:cNvSpPr/>
          <p:nvPr/>
        </p:nvSpPr>
        <p:spPr>
          <a:xfrm>
            <a:off x="3131840" y="1268760"/>
            <a:ext cx="5688632" cy="51125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nchorCtr="0"/>
          <a:lstStyle/>
          <a:p>
            <a:endParaRPr kumimoji="1" lang="en-US" altLang="ja-JP" sz="1600" dirty="0"/>
          </a:p>
          <a:p>
            <a:r>
              <a:rPr kumimoji="1" lang="ja-JP" altLang="en-US" sz="1600" dirty="0"/>
              <a:t>・タイトル、担当者、開始／終了日だけは必ず書く</a:t>
            </a:r>
            <a:endParaRPr kumimoji="1" lang="en-US" altLang="ja-JP" sz="1600" dirty="0"/>
          </a:p>
          <a:p>
            <a:r>
              <a:rPr kumimoji="1" lang="ja-JP" altLang="en-US" sz="1600" dirty="0"/>
              <a:t>→タイトルはできるだけ動詞で終わらせる</a:t>
            </a:r>
            <a:endParaRPr kumimoji="1" lang="en-US" altLang="ja-JP" sz="1600" dirty="0"/>
          </a:p>
          <a:p>
            <a:r>
              <a:rPr kumimoji="1" lang="ja-JP" altLang="en-US" sz="1600" dirty="0"/>
              <a:t>・ステータスなどはこちらが管理</a:t>
            </a:r>
            <a:endParaRPr kumimoji="1" lang="en-US" altLang="ja-JP" sz="1600" dirty="0"/>
          </a:p>
          <a:p>
            <a:r>
              <a:rPr kumimoji="1" lang="ja-JP" altLang="en-US" sz="1600" dirty="0"/>
              <a:t>→相手にクローズさせる場合は「●●が完了したらクローズお願いします」と書いている</a:t>
            </a:r>
            <a:endParaRPr kumimoji="1" lang="en-US" altLang="ja-JP" sz="1600" dirty="0"/>
          </a:p>
          <a:p>
            <a:endParaRPr kumimoji="1" lang="en-US" altLang="ja-JP" sz="1600" dirty="0"/>
          </a:p>
          <a:p>
            <a:r>
              <a:rPr kumimoji="1" lang="ja-JP" altLang="en-US" sz="1600" dirty="0"/>
              <a:t>・そもそもタスク管理をしたことがない</a:t>
            </a:r>
            <a:endParaRPr kumimoji="1" lang="en-US" altLang="ja-JP" sz="1600" dirty="0"/>
          </a:p>
          <a:p>
            <a:r>
              <a:rPr kumimoji="1" lang="ja-JP" altLang="en-US" sz="1600" dirty="0"/>
              <a:t>→特に問題なく受け入れられている</a:t>
            </a:r>
            <a:endParaRPr kumimoji="1" lang="en-US" altLang="ja-JP" sz="1600" dirty="0"/>
          </a:p>
          <a:p>
            <a:endParaRPr kumimoji="1" lang="en-US" altLang="ja-JP" sz="1600" dirty="0"/>
          </a:p>
          <a:p>
            <a:endParaRPr kumimoji="1" lang="en-US" altLang="ja-JP" sz="1600" dirty="0"/>
          </a:p>
          <a:p>
            <a:r>
              <a:rPr kumimoji="1" lang="ja-JP" altLang="en-US" sz="1600" dirty="0"/>
              <a:t>・以前からタスク管理に問題があることは指摘しており、ことあるごとに「</a:t>
            </a:r>
            <a:r>
              <a:rPr kumimoji="1" lang="en-US" altLang="ja-JP" sz="1600" dirty="0"/>
              <a:t>Redmine</a:t>
            </a:r>
            <a:r>
              <a:rPr kumimoji="1" lang="ja-JP" altLang="en-US" sz="1600" dirty="0"/>
              <a:t>が導入できればいいんですが」と布教していた</a:t>
            </a:r>
            <a:r>
              <a:rPr kumimoji="1" lang="en-US" altLang="ja-JP" sz="1600" dirty="0"/>
              <a:t>(</a:t>
            </a:r>
            <a:r>
              <a:rPr kumimoji="1" lang="ja-JP" altLang="en-US" sz="1600" dirty="0"/>
              <a:t>笑</a:t>
            </a:r>
            <a:r>
              <a:rPr kumimoji="1" lang="en-US" altLang="ja-JP" sz="1600" dirty="0"/>
              <a:t>)</a:t>
            </a:r>
          </a:p>
          <a:p>
            <a:endParaRPr kumimoji="1" lang="en-US" altLang="ja-JP" sz="1600" dirty="0"/>
          </a:p>
          <a:p>
            <a:r>
              <a:rPr kumimoji="1" lang="ja-JP" altLang="en-US" sz="1600" dirty="0"/>
              <a:t>・修正が必要な場合はチケット上で「●●を修正しておきました」「こちらの方がいいと思います」として否定しない</a:t>
            </a:r>
            <a:endParaRPr kumimoji="1" lang="en-US" altLang="ja-JP" sz="1600" dirty="0"/>
          </a:p>
          <a:p>
            <a:r>
              <a:rPr kumimoji="1" lang="ja-JP" altLang="en-US" sz="1600" dirty="0"/>
              <a:t>→「このくらい見ればわかるだろう」という考えは捨て、</a:t>
            </a:r>
            <a:r>
              <a:rPr kumimoji="1" lang="en-US" altLang="ja-JP" sz="1600" dirty="0"/>
              <a:t>OJT</a:t>
            </a:r>
            <a:r>
              <a:rPr kumimoji="1" lang="ja-JP" altLang="en-US" sz="1600" dirty="0"/>
              <a:t>っぽく使用している</a:t>
            </a:r>
            <a:endParaRPr kumimoji="1" lang="en-US" altLang="ja-JP" sz="1600" dirty="0"/>
          </a:p>
        </p:txBody>
      </p:sp>
      <p:sp>
        <p:nvSpPr>
          <p:cNvPr id="13" name="四角形: 角を丸くする 12">
            <a:extLst>
              <a:ext uri="{FF2B5EF4-FFF2-40B4-BE49-F238E27FC236}">
                <a16:creationId xmlns:a16="http://schemas.microsoft.com/office/drawing/2014/main" id="{18CAE0A4-43C1-4F61-8FF4-82576AAD8C19}"/>
              </a:ext>
            </a:extLst>
          </p:cNvPr>
          <p:cNvSpPr/>
          <p:nvPr/>
        </p:nvSpPr>
        <p:spPr>
          <a:xfrm>
            <a:off x="3203848" y="1344249"/>
            <a:ext cx="1526418" cy="1440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プロセスやルール</a:t>
            </a:r>
          </a:p>
        </p:txBody>
      </p:sp>
      <p:sp>
        <p:nvSpPr>
          <p:cNvPr id="15" name="四角形: 角を丸くする 14">
            <a:extLst>
              <a:ext uri="{FF2B5EF4-FFF2-40B4-BE49-F238E27FC236}">
                <a16:creationId xmlns:a16="http://schemas.microsoft.com/office/drawing/2014/main" id="{E8DE3B4E-19BA-486B-A360-DA1B54BDF720}"/>
              </a:ext>
            </a:extLst>
          </p:cNvPr>
          <p:cNvSpPr/>
          <p:nvPr/>
        </p:nvSpPr>
        <p:spPr>
          <a:xfrm>
            <a:off x="3203848" y="3645024"/>
            <a:ext cx="1526418" cy="1440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コミュニケーション</a:t>
            </a:r>
          </a:p>
        </p:txBody>
      </p:sp>
      <p:sp>
        <p:nvSpPr>
          <p:cNvPr id="17" name="四角形: 角を丸くする 16">
            <a:extLst>
              <a:ext uri="{FF2B5EF4-FFF2-40B4-BE49-F238E27FC236}">
                <a16:creationId xmlns:a16="http://schemas.microsoft.com/office/drawing/2014/main" id="{129ABDD5-2A74-4A18-90AE-355AFB7BEA2F}"/>
              </a:ext>
            </a:extLst>
          </p:cNvPr>
          <p:cNvSpPr/>
          <p:nvPr/>
        </p:nvSpPr>
        <p:spPr>
          <a:xfrm>
            <a:off x="3203848" y="4797152"/>
            <a:ext cx="1526418" cy="1440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心理的安全性</a:t>
            </a:r>
          </a:p>
        </p:txBody>
      </p:sp>
      <p:sp>
        <p:nvSpPr>
          <p:cNvPr id="18" name="四角形: 角を丸くする 17">
            <a:extLst>
              <a:ext uri="{FF2B5EF4-FFF2-40B4-BE49-F238E27FC236}">
                <a16:creationId xmlns:a16="http://schemas.microsoft.com/office/drawing/2014/main" id="{A8C52F62-18A0-4C93-8C06-76404F558208}"/>
              </a:ext>
            </a:extLst>
          </p:cNvPr>
          <p:cNvSpPr/>
          <p:nvPr/>
        </p:nvSpPr>
        <p:spPr>
          <a:xfrm>
            <a:off x="3203848" y="2852936"/>
            <a:ext cx="1526418" cy="1440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ツールの使い方</a:t>
            </a:r>
          </a:p>
        </p:txBody>
      </p:sp>
    </p:spTree>
    <p:extLst>
      <p:ext uri="{BB962C8B-B14F-4D97-AF65-F5344CB8AC3E}">
        <p14:creationId xmlns:p14="http://schemas.microsoft.com/office/powerpoint/2010/main" val="62199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r>
              <a:rPr lang="ja-JP" altLang="en-US" dirty="0"/>
              <a:t>（正月）</a:t>
            </a:r>
            <a:endParaRPr dirty="0">
              <a:latin typeface="+mj-lt"/>
              <a:ea typeface="+mj-ea"/>
              <a:cs typeface="+mj-cs"/>
              <a:sym typeface="Helvetica"/>
            </a:endParaRPr>
          </a:p>
        </p:txBody>
      </p:sp>
      <p:grpSp>
        <p:nvGrpSpPr>
          <p:cNvPr id="195" name="正方形/長方形 7"/>
          <p:cNvGrpSpPr/>
          <p:nvPr/>
        </p:nvGrpSpPr>
        <p:grpSpPr>
          <a:xfrm>
            <a:off x="568301" y="1560781"/>
            <a:ext cx="2281580" cy="5255640"/>
            <a:chOff x="0" y="0"/>
            <a:chExt cx="2281579" cy="5255638"/>
          </a:xfrm>
        </p:grpSpPr>
        <p:sp>
          <p:nvSpPr>
            <p:cNvPr id="193" name="四角形"/>
            <p:cNvSpPr/>
            <p:nvPr/>
          </p:nvSpPr>
          <p:spPr>
            <a:xfrm>
              <a:off x="0" y="0"/>
              <a:ext cx="2281580" cy="5255639"/>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lgn="ctr">
                <a:defRPr sz="1800">
                  <a:latin typeface="+mn-lt"/>
                  <a:ea typeface="+mn-ea"/>
                  <a:cs typeface="+mn-cs"/>
                  <a:sym typeface="Century Gothic"/>
                </a:defRPr>
              </a:pPr>
              <a:endParaRPr/>
            </a:p>
          </p:txBody>
        </p:sp>
        <p:sp>
          <p:nvSpPr>
            <p:cNvPr id="194" name="失敗体験①…"/>
            <p:cNvSpPr txBox="1"/>
            <p:nvPr/>
          </p:nvSpPr>
          <p:spPr>
            <a:xfrm>
              <a:off x="52006" y="1170870"/>
              <a:ext cx="2177568" cy="2465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lgn="ctr">
                <a:defRPr>
                  <a:latin typeface="+mj-lt"/>
                  <a:ea typeface="+mj-ea"/>
                  <a:cs typeface="+mj-cs"/>
                  <a:sym typeface="Helvetica"/>
                </a:defRPr>
              </a:pPr>
              <a:r>
                <a:t>失敗体験①</a:t>
              </a:r>
            </a:p>
            <a:p>
              <a:pPr algn="ctr">
                <a:defRPr>
                  <a:latin typeface="+mj-lt"/>
                  <a:ea typeface="+mj-ea"/>
                  <a:cs typeface="+mj-cs"/>
                  <a:sym typeface="Helvetica"/>
                </a:defRPr>
              </a:pPr>
              <a:r>
                <a:t>増えないチケット</a:t>
              </a:r>
            </a:p>
            <a:p>
              <a:pPr algn="ctr">
                <a:defRPr>
                  <a:latin typeface="+mj-lt"/>
                  <a:ea typeface="+mj-ea"/>
                  <a:cs typeface="+mj-cs"/>
                  <a:sym typeface="Helvetica"/>
                </a:defRPr>
              </a:pPr>
              <a:r>
                <a:t>(過去)</a:t>
              </a:r>
            </a:p>
          </p:txBody>
        </p:sp>
      </p:grpSp>
      <p:grpSp>
        <p:nvGrpSpPr>
          <p:cNvPr id="202" name="正方形/長方形 9"/>
          <p:cNvGrpSpPr/>
          <p:nvPr/>
        </p:nvGrpSpPr>
        <p:grpSpPr>
          <a:xfrm>
            <a:off x="3143791" y="1576508"/>
            <a:ext cx="5811222" cy="5411205"/>
            <a:chOff x="0" y="0"/>
            <a:chExt cx="5811220" cy="5411204"/>
          </a:xfrm>
        </p:grpSpPr>
        <p:sp>
          <p:nvSpPr>
            <p:cNvPr id="196" name="四角形"/>
            <p:cNvSpPr/>
            <p:nvPr/>
          </p:nvSpPr>
          <p:spPr>
            <a:xfrm>
              <a:off x="0" y="0"/>
              <a:ext cx="5811221" cy="5249587"/>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p>
          </p:txBody>
        </p:sp>
        <p:sp>
          <p:nvSpPr>
            <p:cNvPr id="197" name="失敗の要因(どうすべきだったのか)"/>
            <p:cNvSpPr txBox="1"/>
            <p:nvPr/>
          </p:nvSpPr>
          <p:spPr>
            <a:xfrm>
              <a:off x="89009" y="31260"/>
              <a:ext cx="5404767" cy="5078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defRPr>
                  <a:latin typeface="+mj-lt"/>
                  <a:ea typeface="+mj-ea"/>
                  <a:cs typeface="+mj-cs"/>
                  <a:sym typeface="Helvetica"/>
                </a:defRPr>
              </a:lvl1pPr>
            </a:lstStyle>
            <a:p>
              <a:r>
                <a:t>失敗の要因(どうすべきだったのか)</a:t>
              </a:r>
            </a:p>
          </p:txBody>
        </p:sp>
        <p:sp>
          <p:nvSpPr>
            <p:cNvPr id="198" name="・ルールを決める人がいない。…"/>
            <p:cNvSpPr txBox="1"/>
            <p:nvPr/>
          </p:nvSpPr>
          <p:spPr>
            <a:xfrm>
              <a:off x="115335" y="650391"/>
              <a:ext cx="5580551" cy="9920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sz="1500"/>
              </a:pPr>
              <a:r>
                <a:rPr dirty="0"/>
                <a:t>・</a:t>
              </a:r>
              <a:r>
                <a:rPr dirty="0" err="1"/>
                <a:t>ルールを決める人がいない</a:t>
              </a:r>
              <a:r>
                <a:rPr dirty="0"/>
                <a:t>。</a:t>
              </a:r>
            </a:p>
            <a:p>
              <a:pPr>
                <a:defRPr sz="1500"/>
              </a:pPr>
              <a:r>
                <a:rPr dirty="0"/>
                <a:t>・</a:t>
              </a:r>
              <a:r>
                <a:rPr dirty="0" err="1"/>
                <a:t>プロセスがない</a:t>
              </a:r>
              <a:r>
                <a:rPr dirty="0"/>
                <a:t>。</a:t>
              </a:r>
            </a:p>
            <a:p>
              <a:pPr>
                <a:defRPr sz="1500"/>
              </a:pPr>
              <a:r>
                <a:rPr dirty="0"/>
                <a:t>→</a:t>
              </a:r>
              <a:r>
                <a:rPr dirty="0" err="1"/>
                <a:t>ルールを決める人を作る</a:t>
              </a:r>
              <a:r>
                <a:rPr dirty="0"/>
                <a:t>。</a:t>
              </a:r>
              <a:r>
                <a:rPr lang="ja-JP" altLang="en-US" dirty="0"/>
                <a:t>いなければ自分が</a:t>
              </a:r>
              <a:r>
                <a:rPr dirty="0" err="1"/>
                <a:t>なる</a:t>
              </a:r>
              <a:r>
                <a:rPr dirty="0"/>
                <a:t>。</a:t>
              </a:r>
            </a:p>
          </p:txBody>
        </p:sp>
        <p:sp>
          <p:nvSpPr>
            <p:cNvPr id="199" name="・Redmineの使い方がわからない。…"/>
            <p:cNvSpPr txBox="1"/>
            <p:nvPr/>
          </p:nvSpPr>
          <p:spPr>
            <a:xfrm>
              <a:off x="115335" y="1481853"/>
              <a:ext cx="5580551" cy="26160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sz="1500"/>
              </a:pPr>
              <a:r>
                <a:t>・Redmineの使い方がわからない。</a:t>
              </a:r>
            </a:p>
            <a:p>
              <a:pPr>
                <a:defRPr sz="1500"/>
              </a:pPr>
              <a:r>
                <a:t>・Redmineの使い方をレクチャーする人がいない。</a:t>
              </a:r>
            </a:p>
            <a:p>
              <a:pPr>
                <a:defRPr sz="1500"/>
              </a:pPr>
              <a:r>
                <a:t>→プロセスやルールの課題と同様にレクチャーする人になる。</a:t>
              </a:r>
            </a:p>
            <a:p>
              <a:pPr>
                <a:defRPr sz="1500"/>
              </a:pPr>
              <a:r>
                <a:t>　Wikiを活用して、使い方を明確にする。</a:t>
              </a:r>
            </a:p>
            <a:p>
              <a:pPr>
                <a:defRPr sz="1500"/>
              </a:pPr>
              <a:r>
                <a:t>・チケットの書き方がわからない。</a:t>
              </a:r>
            </a:p>
            <a:p>
              <a:pPr>
                <a:defRPr sz="1500"/>
              </a:pPr>
              <a:r>
                <a:t>→チケットテンプレートを使う。</a:t>
              </a:r>
            </a:p>
          </p:txBody>
        </p:sp>
        <p:sp>
          <p:nvSpPr>
            <p:cNvPr id="200" name="・上司命令によってスタートした。…"/>
            <p:cNvSpPr txBox="1"/>
            <p:nvPr/>
          </p:nvSpPr>
          <p:spPr>
            <a:xfrm>
              <a:off x="115335" y="4419196"/>
              <a:ext cx="5580551" cy="9920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sz="1500"/>
              </a:pPr>
              <a:r>
                <a:t>・上司命令によってスタートした。</a:t>
              </a:r>
            </a:p>
            <a:p>
              <a:pPr>
                <a:defRPr sz="1500"/>
              </a:pPr>
              <a:r>
                <a:t>→必要を感じた現場の人間が提案して開始をする。</a:t>
              </a:r>
            </a:p>
          </p:txBody>
        </p:sp>
        <p:sp>
          <p:nvSpPr>
            <p:cNvPr id="201" name="・ロール等の権限がよくわからず決められた。…"/>
            <p:cNvSpPr txBox="1"/>
            <p:nvPr/>
          </p:nvSpPr>
          <p:spPr>
            <a:xfrm>
              <a:off x="115335" y="3624775"/>
              <a:ext cx="5580551" cy="9920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sz="1500"/>
              </a:pPr>
              <a:r>
                <a:t>・ロール等の権限がよくわからず決められた。</a:t>
              </a:r>
            </a:p>
            <a:p>
              <a:pPr>
                <a:defRPr sz="1500"/>
              </a:pPr>
              <a:r>
                <a:t>→相談して決める。もしくはデフォルトからいじらない。</a:t>
              </a:r>
            </a:p>
          </p:txBody>
        </p:sp>
      </p:grpSp>
      <p:grpSp>
        <p:nvGrpSpPr>
          <p:cNvPr id="205" name="四角形: 角を丸くする 12"/>
          <p:cNvGrpSpPr/>
          <p:nvPr/>
        </p:nvGrpSpPr>
        <p:grpSpPr>
          <a:xfrm>
            <a:off x="3348298" y="2023599"/>
            <a:ext cx="1526420" cy="261608"/>
            <a:chOff x="0" y="20360"/>
            <a:chExt cx="1526418" cy="196769"/>
          </a:xfrm>
        </p:grpSpPr>
        <p:sp>
          <p:nvSpPr>
            <p:cNvPr id="203" name="角丸四角形"/>
            <p:cNvSpPr/>
            <p:nvPr/>
          </p:nvSpPr>
          <p:spPr>
            <a:xfrm>
              <a:off x="0" y="46736"/>
              <a:ext cx="1526418" cy="144017"/>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endParaRPr>
                <a:solidFill>
                  <a:schemeClr val="bg1"/>
                </a:solidFill>
              </a:endParaRPr>
            </a:p>
          </p:txBody>
        </p:sp>
        <p:sp>
          <p:nvSpPr>
            <p:cNvPr id="204" name="プロセスやルール"/>
            <p:cNvSpPr txBox="1"/>
            <p:nvPr/>
          </p:nvSpPr>
          <p:spPr>
            <a:xfrm>
              <a:off x="57512" y="20360"/>
              <a:ext cx="1411394" cy="196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a:latin typeface="メイリオ"/>
                  <a:ea typeface="メイリオ"/>
                  <a:cs typeface="メイリオ"/>
                  <a:sym typeface="メイリオ"/>
                </a:defRPr>
              </a:lvl1pPr>
            </a:lstStyle>
            <a:p>
              <a:r>
                <a:rPr dirty="0" err="1">
                  <a:solidFill>
                    <a:schemeClr val="bg1"/>
                  </a:solidFill>
                </a:rPr>
                <a:t>プロセスやルール</a:t>
              </a:r>
              <a:endParaRPr dirty="0">
                <a:solidFill>
                  <a:schemeClr val="bg1"/>
                </a:solidFill>
              </a:endParaRPr>
            </a:p>
          </p:txBody>
        </p:sp>
      </p:grpSp>
      <p:grpSp>
        <p:nvGrpSpPr>
          <p:cNvPr id="208" name="四角形: 角を丸くする 14"/>
          <p:cNvGrpSpPr/>
          <p:nvPr/>
        </p:nvGrpSpPr>
        <p:grpSpPr>
          <a:xfrm>
            <a:off x="3348298" y="5155660"/>
            <a:ext cx="1526420" cy="261608"/>
            <a:chOff x="0" y="20360"/>
            <a:chExt cx="1526418" cy="196769"/>
          </a:xfrm>
        </p:grpSpPr>
        <p:sp>
          <p:nvSpPr>
            <p:cNvPr id="206" name="角丸四角形"/>
            <p:cNvSpPr/>
            <p:nvPr/>
          </p:nvSpPr>
          <p:spPr>
            <a:xfrm>
              <a:off x="0" y="46736"/>
              <a:ext cx="1526418" cy="144017"/>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endParaRPr>
                <a:solidFill>
                  <a:schemeClr val="bg1"/>
                </a:solidFill>
              </a:endParaRPr>
            </a:p>
          </p:txBody>
        </p:sp>
        <p:sp>
          <p:nvSpPr>
            <p:cNvPr id="207" name="コミュニケーション"/>
            <p:cNvSpPr txBox="1"/>
            <p:nvPr/>
          </p:nvSpPr>
          <p:spPr>
            <a:xfrm>
              <a:off x="57512" y="20360"/>
              <a:ext cx="1411394" cy="196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a:latin typeface="メイリオ"/>
                  <a:ea typeface="メイリオ"/>
                  <a:cs typeface="メイリオ"/>
                  <a:sym typeface="メイリオ"/>
                </a:defRPr>
              </a:lvl1pPr>
            </a:lstStyle>
            <a:p>
              <a:r>
                <a:rPr>
                  <a:solidFill>
                    <a:schemeClr val="bg1"/>
                  </a:solidFill>
                </a:rPr>
                <a:t>コミュニケーション</a:t>
              </a:r>
            </a:p>
          </p:txBody>
        </p:sp>
      </p:grpSp>
      <p:grpSp>
        <p:nvGrpSpPr>
          <p:cNvPr id="211" name="四角形: 角を丸くする 16"/>
          <p:cNvGrpSpPr/>
          <p:nvPr/>
        </p:nvGrpSpPr>
        <p:grpSpPr>
          <a:xfrm>
            <a:off x="3348298" y="5904342"/>
            <a:ext cx="1526420" cy="261608"/>
            <a:chOff x="0" y="20360"/>
            <a:chExt cx="1526418" cy="196769"/>
          </a:xfrm>
        </p:grpSpPr>
        <p:sp>
          <p:nvSpPr>
            <p:cNvPr id="209" name="角丸四角形"/>
            <p:cNvSpPr/>
            <p:nvPr/>
          </p:nvSpPr>
          <p:spPr>
            <a:xfrm>
              <a:off x="0" y="46736"/>
              <a:ext cx="1526418" cy="144017"/>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endParaRPr>
                <a:solidFill>
                  <a:schemeClr val="bg1"/>
                </a:solidFill>
              </a:endParaRPr>
            </a:p>
          </p:txBody>
        </p:sp>
        <p:sp>
          <p:nvSpPr>
            <p:cNvPr id="210" name="心理的安全性"/>
            <p:cNvSpPr txBox="1"/>
            <p:nvPr/>
          </p:nvSpPr>
          <p:spPr>
            <a:xfrm>
              <a:off x="57512" y="20360"/>
              <a:ext cx="1411394" cy="196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a:latin typeface="メイリオ"/>
                  <a:ea typeface="メイリオ"/>
                  <a:cs typeface="メイリオ"/>
                  <a:sym typeface="メイリオ"/>
                </a:defRPr>
              </a:lvl1pPr>
            </a:lstStyle>
            <a:p>
              <a:r>
                <a:rPr>
                  <a:solidFill>
                    <a:schemeClr val="bg1"/>
                  </a:solidFill>
                </a:rPr>
                <a:t>心理的安全性</a:t>
              </a:r>
            </a:p>
          </p:txBody>
        </p:sp>
      </p:grpSp>
      <p:grpSp>
        <p:nvGrpSpPr>
          <p:cNvPr id="214" name="四角形: 角を丸くする 17"/>
          <p:cNvGrpSpPr/>
          <p:nvPr/>
        </p:nvGrpSpPr>
        <p:grpSpPr>
          <a:xfrm>
            <a:off x="3348298" y="3221233"/>
            <a:ext cx="1526420" cy="261608"/>
            <a:chOff x="0" y="20360"/>
            <a:chExt cx="1526418" cy="196769"/>
          </a:xfrm>
        </p:grpSpPr>
        <p:sp>
          <p:nvSpPr>
            <p:cNvPr id="212" name="角丸四角形"/>
            <p:cNvSpPr/>
            <p:nvPr/>
          </p:nvSpPr>
          <p:spPr>
            <a:xfrm>
              <a:off x="0" y="46736"/>
              <a:ext cx="1526418" cy="144017"/>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endParaRPr>
                <a:solidFill>
                  <a:schemeClr val="bg1"/>
                </a:solidFill>
              </a:endParaRPr>
            </a:p>
          </p:txBody>
        </p:sp>
        <p:sp>
          <p:nvSpPr>
            <p:cNvPr id="213" name="ツールの使い方"/>
            <p:cNvSpPr txBox="1"/>
            <p:nvPr/>
          </p:nvSpPr>
          <p:spPr>
            <a:xfrm>
              <a:off x="57512" y="20360"/>
              <a:ext cx="1411394" cy="196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a:latin typeface="メイリオ"/>
                  <a:ea typeface="メイリオ"/>
                  <a:cs typeface="メイリオ"/>
                  <a:sym typeface="メイリオ"/>
                </a:defRPr>
              </a:lvl1pPr>
            </a:lstStyle>
            <a:p>
              <a:r>
                <a:rPr>
                  <a:solidFill>
                    <a:schemeClr val="bg1"/>
                  </a:solidFill>
                </a:rPr>
                <a:t>ツールの使い方</a:t>
              </a:r>
            </a:p>
          </p:txBody>
        </p:sp>
      </p:grpSp>
      <p:sp>
        <p:nvSpPr>
          <p:cNvPr id="215" name="テキスト ボックス 1"/>
          <p:cNvSpPr txBox="1"/>
          <p:nvPr/>
        </p:nvSpPr>
        <p:spPr>
          <a:xfrm>
            <a:off x="568301" y="1196751"/>
            <a:ext cx="2265792"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成功体験／失敗体験</a:t>
            </a:r>
            <a:endParaRPr dirty="0"/>
          </a:p>
        </p:txBody>
      </p:sp>
      <p:sp>
        <p:nvSpPr>
          <p:cNvPr id="216" name="テキスト ボックス 18"/>
          <p:cNvSpPr txBox="1"/>
          <p:nvPr/>
        </p:nvSpPr>
        <p:spPr>
          <a:xfrm>
            <a:off x="3681615" y="1196751"/>
            <a:ext cx="3869001"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50000"/>
              </a:lnSpc>
              <a:tabLst>
                <a:tab pos="1600200" algn="l"/>
              </a:tabLst>
              <a:defRPr>
                <a:latin typeface="メイリオ"/>
                <a:ea typeface="メイリオ"/>
                <a:cs typeface="メイリオ"/>
                <a:sym typeface="メイリオ"/>
              </a:defRPr>
            </a:lvl1pPr>
          </a:lstStyle>
          <a:p>
            <a:r>
              <a:t>成功のポイント、失敗の要因</a:t>
            </a:r>
          </a:p>
        </p:txBody>
      </p:sp>
    </p:spTree>
    <p:extLst>
      <p:ext uri="{BB962C8B-B14F-4D97-AF65-F5344CB8AC3E}">
        <p14:creationId xmlns:p14="http://schemas.microsoft.com/office/powerpoint/2010/main" val="225509350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05"/>
                                        </p:tgtEl>
                                        <p:attrNameLst>
                                          <p:attrName>style.visibility</p:attrName>
                                        </p:attrNameLst>
                                      </p:cBhvr>
                                      <p:to>
                                        <p:strVal val="visible"/>
                                      </p:to>
                                    </p:set>
                                    <p:anim calcmode="lin" valueType="num">
                                      <p:cBhvr>
                                        <p:cTn id="7" dur="1000" fill="hold"/>
                                        <p:tgtEl>
                                          <p:spTgt spid="205"/>
                                        </p:tgtEl>
                                        <p:attrNameLst>
                                          <p:attrName>ppt_x</p:attrName>
                                        </p:attrNameLst>
                                      </p:cBhvr>
                                      <p:tavLst>
                                        <p:tav tm="0">
                                          <p:val>
                                            <p:strVal val="#ppt_x"/>
                                          </p:val>
                                        </p:tav>
                                        <p:tav tm="100000">
                                          <p:val>
                                            <p:strVal val="#ppt_x"/>
                                          </p:val>
                                        </p:tav>
                                      </p:tavLst>
                                    </p:anim>
                                    <p:anim calcmode="lin" valueType="num">
                                      <p:cBhvr>
                                        <p:cTn id="8" dur="1000" fill="hold"/>
                                        <p:tgtEl>
                                          <p:spTgt spid="20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iterate>
                                    <p:tmAbs val="0"/>
                                  </p:iterate>
                                  <p:childTnLst>
                                    <p:set>
                                      <p:cBhvr>
                                        <p:cTn id="11" fill="hold"/>
                                        <p:tgtEl>
                                          <p:spTgt spid="208"/>
                                        </p:tgtEl>
                                        <p:attrNameLst>
                                          <p:attrName>style.visibility</p:attrName>
                                        </p:attrNameLst>
                                      </p:cBhvr>
                                      <p:to>
                                        <p:strVal val="visible"/>
                                      </p:to>
                                    </p:set>
                                    <p:anim calcmode="lin" valueType="num">
                                      <p:cBhvr>
                                        <p:cTn id="12" dur="1000" fill="hold"/>
                                        <p:tgtEl>
                                          <p:spTgt spid="208"/>
                                        </p:tgtEl>
                                        <p:attrNameLst>
                                          <p:attrName>ppt_x</p:attrName>
                                        </p:attrNameLst>
                                      </p:cBhvr>
                                      <p:tavLst>
                                        <p:tav tm="0">
                                          <p:val>
                                            <p:strVal val="#ppt_x"/>
                                          </p:val>
                                        </p:tav>
                                        <p:tav tm="100000">
                                          <p:val>
                                            <p:strVal val="#ppt_x"/>
                                          </p:val>
                                        </p:tav>
                                      </p:tavLst>
                                    </p:anim>
                                    <p:anim calcmode="lin" valueType="num">
                                      <p:cBhvr>
                                        <p:cTn id="13" dur="1000" fill="hold"/>
                                        <p:tgtEl>
                                          <p:spTgt spid="20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iterate>
                                    <p:tmAbs val="0"/>
                                  </p:iterate>
                                  <p:childTnLst>
                                    <p:set>
                                      <p:cBhvr>
                                        <p:cTn id="16" fill="hold"/>
                                        <p:tgtEl>
                                          <p:spTgt spid="211"/>
                                        </p:tgtEl>
                                        <p:attrNameLst>
                                          <p:attrName>style.visibility</p:attrName>
                                        </p:attrNameLst>
                                      </p:cBhvr>
                                      <p:to>
                                        <p:strVal val="visible"/>
                                      </p:to>
                                    </p:set>
                                    <p:anim calcmode="lin" valueType="num">
                                      <p:cBhvr>
                                        <p:cTn id="17" dur="1000" fill="hold"/>
                                        <p:tgtEl>
                                          <p:spTgt spid="211"/>
                                        </p:tgtEl>
                                        <p:attrNameLst>
                                          <p:attrName>ppt_x</p:attrName>
                                        </p:attrNameLst>
                                      </p:cBhvr>
                                      <p:tavLst>
                                        <p:tav tm="0">
                                          <p:val>
                                            <p:strVal val="#ppt_x"/>
                                          </p:val>
                                        </p:tav>
                                        <p:tav tm="100000">
                                          <p:val>
                                            <p:strVal val="#ppt_x"/>
                                          </p:val>
                                        </p:tav>
                                      </p:tavLst>
                                    </p:anim>
                                    <p:anim calcmode="lin" valueType="num">
                                      <p:cBhvr>
                                        <p:cTn id="18" dur="1000" fill="hold"/>
                                        <p:tgtEl>
                                          <p:spTgt spid="21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iterate>
                                    <p:tmAbs val="0"/>
                                  </p:iterate>
                                  <p:childTnLst>
                                    <p:set>
                                      <p:cBhvr>
                                        <p:cTn id="21" fill="hold"/>
                                        <p:tgtEl>
                                          <p:spTgt spid="214"/>
                                        </p:tgtEl>
                                        <p:attrNameLst>
                                          <p:attrName>style.visibility</p:attrName>
                                        </p:attrNameLst>
                                      </p:cBhvr>
                                      <p:to>
                                        <p:strVal val="visible"/>
                                      </p:to>
                                    </p:set>
                                    <p:anim calcmode="lin" valueType="num">
                                      <p:cBhvr>
                                        <p:cTn id="22" dur="1000" fill="hold"/>
                                        <p:tgtEl>
                                          <p:spTgt spid="214"/>
                                        </p:tgtEl>
                                        <p:attrNameLst>
                                          <p:attrName>ppt_x</p:attrName>
                                        </p:attrNameLst>
                                      </p:cBhvr>
                                      <p:tavLst>
                                        <p:tav tm="0">
                                          <p:val>
                                            <p:strVal val="#ppt_x"/>
                                          </p:val>
                                        </p:tav>
                                        <p:tav tm="100000">
                                          <p:val>
                                            <p:strVal val="#ppt_x"/>
                                          </p:val>
                                        </p:tav>
                                      </p:tavLst>
                                    </p:anim>
                                    <p:anim calcmode="lin" valueType="num">
                                      <p:cBhvr>
                                        <p:cTn id="23" dur="1000" fill="hold"/>
                                        <p:tgtEl>
                                          <p:spTgt spid="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advAuto="0"/>
      <p:bldP spid="208" grpId="0" animBg="1" advAuto="0"/>
      <p:bldP spid="211" grpId="0" animBg="1" advAuto="0"/>
      <p:bldP spid="214"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ある</a:t>
            </a:r>
            <a:r>
              <a:rPr lang="en-US" altLang="ja-JP" sz="1400" dirty="0">
                <a:latin typeface="+mj-ea"/>
                <a:ea typeface="+mj-ea"/>
              </a:rPr>
              <a:t>IT</a:t>
            </a:r>
            <a:r>
              <a:rPr lang="ja-JP" altLang="en-US" sz="1400" dirty="0">
                <a:latin typeface="+mj-ea"/>
                <a:ea typeface="+mj-ea"/>
              </a:rPr>
              <a:t>企業の運用部門において、</a:t>
            </a:r>
            <a:r>
              <a:rPr lang="en-US" altLang="ja-JP" sz="1400" dirty="0">
                <a:latin typeface="+mj-ea"/>
                <a:ea typeface="+mj-ea"/>
              </a:rPr>
              <a:t>Redmine</a:t>
            </a:r>
            <a:r>
              <a:rPr lang="ja-JP" altLang="en-US" sz="1400" dirty="0">
                <a:latin typeface="+mj-ea"/>
                <a:ea typeface="+mj-ea"/>
              </a:rPr>
              <a:t>をつかうとタスク管理がとても便利にできるらしい、と上司が言ったので、チームリーダーは</a:t>
            </a:r>
            <a:r>
              <a:rPr lang="en-US" altLang="ja-JP" sz="1400" dirty="0">
                <a:latin typeface="+mj-ea"/>
                <a:ea typeface="+mj-ea"/>
              </a:rPr>
              <a:t>Redmine</a:t>
            </a:r>
            <a:r>
              <a:rPr lang="ja-JP" altLang="en-US" sz="1400" dirty="0">
                <a:latin typeface="+mj-ea"/>
                <a:ea typeface="+mj-ea"/>
              </a:rPr>
              <a:t>のことは何も知らないでなんとなく使ってみることにした。上司は</a:t>
            </a:r>
            <a:r>
              <a:rPr lang="en-US" altLang="ja-JP" sz="1400" dirty="0">
                <a:latin typeface="+mj-ea"/>
                <a:ea typeface="+mj-ea"/>
              </a:rPr>
              <a:t>Redmine</a:t>
            </a:r>
            <a:r>
              <a:rPr lang="ja-JP" altLang="en-US" sz="1400" dirty="0">
                <a:latin typeface="+mj-ea"/>
                <a:ea typeface="+mj-ea"/>
              </a:rPr>
              <a:t>のことはチームリーダーに丸投げして、自らそれを見ることはなく、週１回の進捗会議で</a:t>
            </a:r>
            <a:r>
              <a:rPr lang="en-US" altLang="ja-JP" sz="1400" dirty="0">
                <a:latin typeface="+mj-ea"/>
                <a:ea typeface="+mj-ea"/>
              </a:rPr>
              <a:t>Redmine</a:t>
            </a:r>
            <a:r>
              <a:rPr lang="ja-JP" altLang="en-US" sz="1400" dirty="0">
                <a:latin typeface="+mj-ea"/>
                <a:ea typeface="+mj-ea"/>
              </a:rPr>
              <a:t>ではなく別の</a:t>
            </a:r>
            <a:r>
              <a:rPr lang="en-US" altLang="ja-JP" sz="1400" dirty="0">
                <a:latin typeface="+mj-ea"/>
                <a:ea typeface="+mj-ea"/>
              </a:rPr>
              <a:t>Excel</a:t>
            </a:r>
            <a:r>
              <a:rPr lang="ja-JP" altLang="en-US" sz="1400" dirty="0">
                <a:latin typeface="+mj-ea"/>
                <a:ea typeface="+mj-ea"/>
              </a:rPr>
              <a:t>資料を作らせて報告させた。</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チームリーダーは上司報告するための</a:t>
            </a:r>
            <a:r>
              <a:rPr lang="en-US" altLang="ja-JP" sz="1400" dirty="0">
                <a:latin typeface="+mj-ea"/>
                <a:ea typeface="+mj-ea"/>
              </a:rPr>
              <a:t>Excel</a:t>
            </a:r>
            <a:r>
              <a:rPr lang="ja-JP" altLang="en-US" sz="1400" dirty="0">
                <a:latin typeface="+mj-ea"/>
                <a:ea typeface="+mj-ea"/>
              </a:rPr>
              <a:t>を作成するため、各課題のポイントをメンバーに一人づつ聞いて回り、一生懸命報告用の</a:t>
            </a:r>
            <a:r>
              <a:rPr lang="en-US" altLang="ja-JP" sz="1400" dirty="0">
                <a:latin typeface="+mj-ea"/>
                <a:ea typeface="+mj-ea"/>
              </a:rPr>
              <a:t>Excel</a:t>
            </a:r>
            <a:r>
              <a:rPr lang="ja-JP" altLang="en-US" sz="1400" dirty="0">
                <a:latin typeface="+mj-ea"/>
                <a:ea typeface="+mj-ea"/>
              </a:rPr>
              <a:t>資料を作った。チームリーダーは</a:t>
            </a:r>
            <a:r>
              <a:rPr lang="en-US" altLang="ja-JP" sz="1400" dirty="0">
                <a:latin typeface="+mj-ea"/>
                <a:ea typeface="+mj-ea"/>
              </a:rPr>
              <a:t>Excel</a:t>
            </a:r>
            <a:r>
              <a:rPr lang="ja-JP" altLang="en-US" sz="1400" dirty="0">
                <a:latin typeface="+mj-ea"/>
                <a:ea typeface="+mj-ea"/>
              </a:rPr>
              <a:t>資料を作ることに忙殺されとても忙しい日々を送った。</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担当者は、</a:t>
            </a:r>
            <a:r>
              <a:rPr lang="en-US" altLang="ja-JP" sz="1400" dirty="0">
                <a:latin typeface="+mj-ea"/>
                <a:ea typeface="+mj-ea"/>
              </a:rPr>
              <a:t>Redmine</a:t>
            </a:r>
            <a:r>
              <a:rPr lang="ja-JP" altLang="en-US" sz="1400" dirty="0">
                <a:latin typeface="+mj-ea"/>
                <a:ea typeface="+mj-ea"/>
              </a:rPr>
              <a:t>にタスクを書いても書かなくても、結局チームリーダーが状況を聞きに来るので、</a:t>
            </a:r>
            <a:r>
              <a:rPr lang="en-US" altLang="ja-JP" sz="1400" dirty="0">
                <a:latin typeface="+mj-ea"/>
                <a:ea typeface="+mj-ea"/>
              </a:rPr>
              <a:t>Redmine</a:t>
            </a:r>
            <a:r>
              <a:rPr lang="ja-JP" altLang="en-US" sz="1400" dirty="0">
                <a:latin typeface="+mj-ea"/>
                <a:ea typeface="+mj-ea"/>
              </a:rPr>
              <a:t>に積極的に事実を書くことはなかった。担当者はチームリーダーのヒアリングに長い時間を費やし、本来課題の検討をしたいのにチームリーダーと長い時間打合せをする必要があった。</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そのような運用をしているうちに、</a:t>
            </a:r>
            <a:r>
              <a:rPr lang="en-US" altLang="ja-JP" sz="1400" dirty="0">
                <a:latin typeface="+mj-ea"/>
                <a:ea typeface="+mj-ea"/>
              </a:rPr>
              <a:t>Redmine</a:t>
            </a:r>
            <a:r>
              <a:rPr lang="ja-JP" altLang="en-US" sz="1400" dirty="0">
                <a:latin typeface="+mj-ea"/>
                <a:ea typeface="+mj-ea"/>
              </a:rPr>
              <a:t>は荒廃し、意味のないチケットが多数書き込まれたり、して、どれが本当に重要な課題なのかわからないゴミ捨て場のようになった。</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ひと月ほどたって、上司は、あの</a:t>
            </a:r>
            <a:r>
              <a:rPr lang="en-US" altLang="ja-JP" sz="1400" dirty="0">
                <a:latin typeface="+mj-ea"/>
                <a:ea typeface="+mj-ea"/>
              </a:rPr>
              <a:t>Redmine</a:t>
            </a:r>
            <a:r>
              <a:rPr lang="ja-JP" altLang="en-US" sz="1400" dirty="0">
                <a:latin typeface="+mj-ea"/>
                <a:ea typeface="+mj-ea"/>
              </a:rPr>
              <a:t>はどうなった？とチームリーダに聞いた。チームリーダは、</a:t>
            </a:r>
            <a:r>
              <a:rPr lang="en-US" altLang="ja-JP" sz="1400" dirty="0">
                <a:latin typeface="+mj-ea"/>
                <a:ea typeface="+mj-ea"/>
              </a:rPr>
              <a:t>Redmine</a:t>
            </a:r>
            <a:r>
              <a:rPr lang="ja-JP" altLang="en-US" sz="1400" dirty="0">
                <a:latin typeface="+mj-ea"/>
                <a:ea typeface="+mj-ea"/>
              </a:rPr>
              <a:t>にはだれも書いてくれませんし、ツールとして使えません、と報告した・・・その会社では、</a:t>
            </a:r>
            <a:r>
              <a:rPr lang="en-US" altLang="ja-JP" sz="1400" dirty="0">
                <a:latin typeface="+mj-ea"/>
                <a:ea typeface="+mj-ea"/>
              </a:rPr>
              <a:t>Redmine</a:t>
            </a:r>
            <a:r>
              <a:rPr lang="ja-JP" altLang="en-US" sz="1400" dirty="0">
                <a:latin typeface="+mj-ea"/>
                <a:ea typeface="+mj-ea"/>
              </a:rPr>
              <a:t>は使えないツールだ、という判断となった。</a:t>
            </a:r>
            <a:endParaRPr lang="en-US" altLang="ja-JP" sz="1400" dirty="0">
              <a:latin typeface="+mj-ea"/>
              <a:ea typeface="+mj-ea"/>
            </a:endParaRPr>
          </a:p>
        </p:txBody>
      </p:sp>
      <p:sp>
        <p:nvSpPr>
          <p:cNvPr id="196" name="四角形"/>
          <p:cNvSpPr/>
          <p:nvPr/>
        </p:nvSpPr>
        <p:spPr>
          <a:xfrm>
            <a:off x="395537" y="5301208"/>
            <a:ext cx="8559477" cy="1512168"/>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32757" y="5538433"/>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32757" y="622445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32757" y="658683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2" name="角丸四角形"/>
          <p:cNvSpPr/>
          <p:nvPr/>
        </p:nvSpPr>
        <p:spPr>
          <a:xfrm>
            <a:off x="7332757" y="5890290"/>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
        <p:nvSpPr>
          <p:cNvPr id="215" name="テキスト ボックス 1"/>
          <p:cNvSpPr txBox="1"/>
          <p:nvPr/>
        </p:nvSpPr>
        <p:spPr>
          <a:xfrm>
            <a:off x="395537" y="1211274"/>
            <a:ext cx="2265792"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成功体験／失敗体験</a:t>
            </a:r>
            <a:endParaRPr dirty="0"/>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成功のポイント、失敗の</a:t>
            </a:r>
            <a:r>
              <a:rPr lang="ja-JP" altLang="en-US" dirty="0"/>
              <a:t>真の原因は・・・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47792"/>
            <a:ext cx="6648493" cy="14215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そもそも運用ルールが決まっていないだけ</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上司も、チームリーダーも、担当者も、それぞれ当事者意識が不足し、他責にしてしまっている。本当は</a:t>
            </a:r>
            <a:r>
              <a:rPr lang="en-US" altLang="ja-JP" sz="1400" dirty="0">
                <a:latin typeface="+mj-ea"/>
                <a:ea typeface="+mj-ea"/>
              </a:rPr>
              <a:t>Redmine</a:t>
            </a:r>
            <a:r>
              <a:rPr lang="ja-JP" altLang="en-US" sz="1400" dirty="0">
                <a:latin typeface="+mj-ea"/>
                <a:ea typeface="+mj-ea"/>
              </a:rPr>
              <a:t>が悪いわけではないのに・・・</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en-US" altLang="ja-JP" sz="1400" dirty="0">
                <a:latin typeface="+mj-ea"/>
                <a:ea typeface="+mj-ea"/>
              </a:rPr>
              <a:t>Excel</a:t>
            </a:r>
            <a:r>
              <a:rPr lang="ja-JP" altLang="en-US" sz="1400" dirty="0">
                <a:latin typeface="+mj-ea"/>
                <a:ea typeface="+mj-ea"/>
              </a:rPr>
              <a:t>など外部ツールに頼っている</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「こんな運用ではうまくいくはずがない」担当者が気づいても言えない空気感がある</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endParaRPr lang="en-US" altLang="ja-JP" sz="1400" dirty="0">
              <a:latin typeface="+mj-ea"/>
              <a:ea typeface="+mj-ea"/>
            </a:endParaRPr>
          </a:p>
        </p:txBody>
      </p:sp>
      <p:sp>
        <p:nvSpPr>
          <p:cNvPr id="2" name="吹き出し: 四角形 1">
            <a:extLst>
              <a:ext uri="{FF2B5EF4-FFF2-40B4-BE49-F238E27FC236}">
                <a16:creationId xmlns:a16="http://schemas.microsoft.com/office/drawing/2014/main" id="{E5C893F6-6B64-4DD0-86D2-61916C1B45F5}"/>
              </a:ext>
            </a:extLst>
          </p:cNvPr>
          <p:cNvSpPr/>
          <p:nvPr/>
        </p:nvSpPr>
        <p:spPr>
          <a:xfrm>
            <a:off x="8613086" y="235878"/>
            <a:ext cx="2952328" cy="1714295"/>
          </a:xfrm>
          <a:prstGeom prst="wedgeRectCallout">
            <a:avLst>
              <a:gd name="adj1" fmla="val -69325"/>
              <a:gd name="adj2" fmla="val 4073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latin typeface="+mj-lt"/>
                <a:ea typeface="+mj-ea"/>
                <a:cs typeface="+mj-cs"/>
                <a:sym typeface="Helvetica"/>
              </a:defRPr>
            </a:pPr>
            <a:r>
              <a:rPr lang="ja-JP" altLang="en-US">
                <a:latin typeface="+mj-ea"/>
                <a:ea typeface="+mj-ea"/>
              </a:rPr>
              <a:t>できるだけ具体的に、成功体験、失敗体験を書く。</a:t>
            </a:r>
            <a:endParaRPr lang="en-US" altLang="ja-JP">
              <a:latin typeface="+mj-ea"/>
              <a:ea typeface="+mj-ea"/>
            </a:endParaRPr>
          </a:p>
          <a:p>
            <a:pPr>
              <a:defRPr>
                <a:latin typeface="+mj-lt"/>
                <a:ea typeface="+mj-ea"/>
                <a:cs typeface="+mj-cs"/>
                <a:sym typeface="Helvetica"/>
              </a:defRPr>
            </a:pPr>
            <a:r>
              <a:rPr lang="ja-JP" altLang="en-US">
                <a:latin typeface="+mj-ea"/>
                <a:ea typeface="+mj-ea"/>
              </a:rPr>
              <a:t>当事者目線での背景や脈絡もなるべく書く。（「失敗学と創造学」第</a:t>
            </a:r>
            <a:r>
              <a:rPr lang="en-US" altLang="ja-JP">
                <a:latin typeface="+mj-ea"/>
                <a:ea typeface="+mj-ea"/>
              </a:rPr>
              <a:t>2</a:t>
            </a:r>
            <a:r>
              <a:rPr lang="ja-JP" altLang="en-US">
                <a:latin typeface="+mj-ea"/>
                <a:ea typeface="+mj-ea"/>
              </a:rPr>
              <a:t>章参照）</a:t>
            </a:r>
            <a:endParaRPr kumimoji="1" lang="ja-JP" altLang="en-US"/>
          </a:p>
        </p:txBody>
      </p:sp>
      <p:sp>
        <p:nvSpPr>
          <p:cNvPr id="29" name="吹き出し: 四角形 28">
            <a:extLst>
              <a:ext uri="{FF2B5EF4-FFF2-40B4-BE49-F238E27FC236}">
                <a16:creationId xmlns:a16="http://schemas.microsoft.com/office/drawing/2014/main" id="{374A2A3D-9D0D-41D3-91B6-766448DF76C9}"/>
              </a:ext>
            </a:extLst>
          </p:cNvPr>
          <p:cNvSpPr/>
          <p:nvPr/>
        </p:nvSpPr>
        <p:spPr>
          <a:xfrm>
            <a:off x="-2421414" y="4329151"/>
            <a:ext cx="2952328" cy="1117825"/>
          </a:xfrm>
          <a:prstGeom prst="wedgeRectCallout">
            <a:avLst>
              <a:gd name="adj1" fmla="val 76983"/>
              <a:gd name="adj2" fmla="val 613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latin typeface="+mj-lt"/>
                <a:ea typeface="+mj-ea"/>
                <a:cs typeface="+mj-cs"/>
                <a:sym typeface="Helvetica"/>
              </a:defRPr>
            </a:pPr>
            <a:r>
              <a:rPr lang="ja-JP" altLang="en-US" dirty="0">
                <a:latin typeface="+mj-ea"/>
                <a:ea typeface="+mj-ea"/>
              </a:rPr>
              <a:t>上記の具体的な経験を一般化するとどういうことが言えるのか</a:t>
            </a:r>
            <a:endParaRPr lang="en-US" altLang="ja-JP" dirty="0">
              <a:latin typeface="+mj-ea"/>
              <a:ea typeface="+mj-ea"/>
            </a:endParaRPr>
          </a:p>
          <a:p>
            <a:pPr>
              <a:defRPr>
                <a:latin typeface="+mj-lt"/>
                <a:ea typeface="+mj-ea"/>
                <a:cs typeface="+mj-cs"/>
                <a:sym typeface="Helvetica"/>
              </a:defRPr>
            </a:pPr>
            <a:r>
              <a:rPr lang="ja-JP" altLang="en-US" dirty="0">
                <a:latin typeface="+mj-ea"/>
                <a:ea typeface="+mj-ea"/>
              </a:rPr>
              <a:t>なるべく知見化する</a:t>
            </a:r>
            <a:endParaRPr lang="en-US" altLang="ja-JP" dirty="0">
              <a:latin typeface="+mj-ea"/>
              <a:ea typeface="+mj-ea"/>
            </a:endParaRPr>
          </a:p>
        </p:txBody>
      </p:sp>
      <p:sp>
        <p:nvSpPr>
          <p:cNvPr id="30" name="吹き出し: 四角形 29">
            <a:extLst>
              <a:ext uri="{FF2B5EF4-FFF2-40B4-BE49-F238E27FC236}">
                <a16:creationId xmlns:a16="http://schemas.microsoft.com/office/drawing/2014/main" id="{E43C0BB8-AF1C-4D29-A8B9-9E4EDCAAFB60}"/>
              </a:ext>
            </a:extLst>
          </p:cNvPr>
          <p:cNvSpPr/>
          <p:nvPr/>
        </p:nvSpPr>
        <p:spPr>
          <a:xfrm>
            <a:off x="8538666" y="3960415"/>
            <a:ext cx="2952328" cy="1570279"/>
          </a:xfrm>
          <a:prstGeom prst="wedgeRectCallout">
            <a:avLst>
              <a:gd name="adj1" fmla="val -65571"/>
              <a:gd name="adj2" fmla="val 5838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latin typeface="+mj-lt"/>
                <a:ea typeface="+mj-ea"/>
                <a:cs typeface="+mj-cs"/>
                <a:sym typeface="Helvetica"/>
              </a:defRPr>
            </a:pPr>
            <a:r>
              <a:rPr lang="ja-JP" altLang="en-US" dirty="0">
                <a:latin typeface="+mj-ea"/>
                <a:ea typeface="+mj-ea"/>
              </a:rPr>
              <a:t>関係のある（特に強調したい）カテゴリを赤字に</a:t>
            </a:r>
            <a:endParaRPr lang="en-US" altLang="ja-JP" dirty="0">
              <a:latin typeface="+mj-ea"/>
              <a:ea typeface="+mj-ea"/>
            </a:endParaRPr>
          </a:p>
          <a:p>
            <a:pPr>
              <a:defRPr>
                <a:latin typeface="+mj-lt"/>
                <a:ea typeface="+mj-ea"/>
                <a:cs typeface="+mj-cs"/>
                <a:sym typeface="Helvetica"/>
              </a:defRPr>
            </a:pPr>
            <a:r>
              <a:rPr lang="ja-JP" altLang="en-US" dirty="0">
                <a:latin typeface="+mj-ea"/>
                <a:ea typeface="+mj-ea"/>
              </a:rPr>
              <a:t>関係ないカテゴリはグレー字にする</a:t>
            </a:r>
            <a:endParaRPr lang="en-US" altLang="ja-JP" dirty="0">
              <a:latin typeface="+mj-ea"/>
              <a:ea typeface="+mj-ea"/>
            </a:endParaRPr>
          </a:p>
        </p:txBody>
      </p:sp>
      <p:sp>
        <p:nvSpPr>
          <p:cNvPr id="3" name="角丸四角形">
            <a:extLst>
              <a:ext uri="{FF2B5EF4-FFF2-40B4-BE49-F238E27FC236}">
                <a16:creationId xmlns:a16="http://schemas.microsoft.com/office/drawing/2014/main" id="{2ABE90D9-6D94-4005-9FE3-C3EB7B7B2FEE}"/>
              </a:ext>
            </a:extLst>
          </p:cNvPr>
          <p:cNvSpPr/>
          <p:nvPr/>
        </p:nvSpPr>
        <p:spPr>
          <a:xfrm>
            <a:off x="8888513" y="553069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latin typeface="+mj-ea"/>
                <a:ea typeface="+mj-ea"/>
              </a:rPr>
              <a:t>プロセスやルール</a:t>
            </a:r>
            <a:endParaRPr sz="1100" b="1" dirty="0">
              <a:solidFill>
                <a:schemeClr val="bg1">
                  <a:lumMod val="65000"/>
                  <a:lumOff val="35000"/>
                </a:schemeClr>
              </a:solidFill>
              <a:latin typeface="+mj-ea"/>
              <a:ea typeface="+mj-ea"/>
            </a:endParaRPr>
          </a:p>
        </p:txBody>
      </p:sp>
      <p:sp>
        <p:nvSpPr>
          <p:cNvPr id="4" name="角丸四角形">
            <a:extLst>
              <a:ext uri="{FF2B5EF4-FFF2-40B4-BE49-F238E27FC236}">
                <a16:creationId xmlns:a16="http://schemas.microsoft.com/office/drawing/2014/main" id="{CAADAE10-33AF-4138-A294-C30B475FC427}"/>
              </a:ext>
            </a:extLst>
          </p:cNvPr>
          <p:cNvSpPr/>
          <p:nvPr/>
        </p:nvSpPr>
        <p:spPr>
          <a:xfrm>
            <a:off x="8888513" y="6216717"/>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コミュニケーション</a:t>
            </a:r>
            <a:endParaRPr sz="1100" b="1" dirty="0">
              <a:solidFill>
                <a:schemeClr val="bg1">
                  <a:lumMod val="65000"/>
                  <a:lumOff val="35000"/>
                </a:schemeClr>
              </a:solidFill>
            </a:endParaRPr>
          </a:p>
        </p:txBody>
      </p:sp>
      <p:sp>
        <p:nvSpPr>
          <p:cNvPr id="5" name="角丸四角形">
            <a:extLst>
              <a:ext uri="{FF2B5EF4-FFF2-40B4-BE49-F238E27FC236}">
                <a16:creationId xmlns:a16="http://schemas.microsoft.com/office/drawing/2014/main" id="{1F33E0DD-B53D-4F0F-A8C8-0AFC32228B6B}"/>
              </a:ext>
            </a:extLst>
          </p:cNvPr>
          <p:cNvSpPr/>
          <p:nvPr/>
        </p:nvSpPr>
        <p:spPr>
          <a:xfrm>
            <a:off x="8888513" y="657909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心理的安全性</a:t>
            </a:r>
            <a:endParaRPr sz="1100" b="1" dirty="0">
              <a:solidFill>
                <a:schemeClr val="bg1">
                  <a:lumMod val="65000"/>
                  <a:lumOff val="35000"/>
                </a:schemeClr>
              </a:solidFill>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8888513" y="5882551"/>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ツールの使い方</a:t>
            </a:r>
            <a:endParaRPr sz="1100" b="1" dirty="0">
              <a:solidFill>
                <a:schemeClr val="bg1">
                  <a:lumMod val="65000"/>
                  <a:lumOff val="35000"/>
                </a:schemeClr>
              </a:solidFill>
            </a:endParaRPr>
          </a:p>
        </p:txBody>
      </p:sp>
      <p:sp>
        <p:nvSpPr>
          <p:cNvPr id="7" name="正方形/長方形 6">
            <a:extLst>
              <a:ext uri="{FF2B5EF4-FFF2-40B4-BE49-F238E27FC236}">
                <a16:creationId xmlns:a16="http://schemas.microsoft.com/office/drawing/2014/main" id="{AF90A3E9-8953-40E0-A066-CBD6AE9659FE}"/>
              </a:ext>
            </a:extLst>
          </p:cNvPr>
          <p:cNvSpPr/>
          <p:nvPr/>
        </p:nvSpPr>
        <p:spPr>
          <a:xfrm rot="20454529">
            <a:off x="2551752" y="2724629"/>
            <a:ext cx="4119575" cy="864097"/>
          </a:xfrm>
          <a:prstGeom prst="rect">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a:t>SAMPLE</a:t>
            </a:r>
            <a:endParaRPr kumimoji="1" lang="ja-JP" alt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ある日、・・・は・・・</a:t>
            </a:r>
            <a:endParaRPr lang="en-US" altLang="ja-JP" sz="1400" dirty="0">
              <a:latin typeface="+mj-ea"/>
              <a:ea typeface="+mj-ea"/>
            </a:endParaRPr>
          </a:p>
        </p:txBody>
      </p:sp>
      <p:sp>
        <p:nvSpPr>
          <p:cNvPr id="196" name="四角形"/>
          <p:cNvSpPr/>
          <p:nvPr/>
        </p:nvSpPr>
        <p:spPr>
          <a:xfrm>
            <a:off x="395537" y="5301208"/>
            <a:ext cx="8559477" cy="1512168"/>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32757" y="5538433"/>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32757" y="622445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32757" y="658683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2" name="角丸四角形"/>
          <p:cNvSpPr/>
          <p:nvPr/>
        </p:nvSpPr>
        <p:spPr>
          <a:xfrm>
            <a:off x="7332757" y="5890290"/>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
        <p:nvSpPr>
          <p:cNvPr id="215" name="テキスト ボックス 1"/>
          <p:cNvSpPr txBox="1"/>
          <p:nvPr/>
        </p:nvSpPr>
        <p:spPr>
          <a:xfrm>
            <a:off x="395537" y="1211274"/>
            <a:ext cx="2265792"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成功体験／失敗体験</a:t>
            </a:r>
            <a:endParaRPr dirty="0"/>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成功のポイント、失敗の</a:t>
            </a:r>
            <a:r>
              <a:rPr lang="ja-JP" altLang="en-US" dirty="0"/>
              <a:t>真の原因は・・・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47792"/>
            <a:ext cx="6648493" cy="14215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ポイント１</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ポイント２</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400" dirty="0">
                <a:latin typeface="+mj-ea"/>
                <a:ea typeface="+mj-ea"/>
              </a:rPr>
              <a:t>ポイント３</a:t>
            </a:r>
            <a:endParaRPr lang="en-US" altLang="ja-JP" sz="1400" dirty="0">
              <a:latin typeface="+mj-ea"/>
              <a:ea typeface="+mj-ea"/>
            </a:endParaRPr>
          </a:p>
          <a:p>
            <a:pPr marL="285750" indent="-285750">
              <a:buFont typeface="Arial" panose="020B0604020202020204" pitchFamily="34" charset="0"/>
              <a:buChar char="•"/>
              <a:defRPr>
                <a:latin typeface="+mj-lt"/>
                <a:ea typeface="+mj-ea"/>
                <a:cs typeface="+mj-cs"/>
                <a:sym typeface="Helvetica"/>
              </a:defRPr>
            </a:pPr>
            <a:endParaRPr lang="en-US" altLang="ja-JP" sz="1400" dirty="0">
              <a:latin typeface="+mj-ea"/>
              <a:ea typeface="+mj-ea"/>
            </a:endParaRPr>
          </a:p>
        </p:txBody>
      </p:sp>
      <p:sp>
        <p:nvSpPr>
          <p:cNvPr id="2" name="吹き出し: 四角形 1">
            <a:extLst>
              <a:ext uri="{FF2B5EF4-FFF2-40B4-BE49-F238E27FC236}">
                <a16:creationId xmlns:a16="http://schemas.microsoft.com/office/drawing/2014/main" id="{E5C893F6-6B64-4DD0-86D2-61916C1B45F5}"/>
              </a:ext>
            </a:extLst>
          </p:cNvPr>
          <p:cNvSpPr/>
          <p:nvPr/>
        </p:nvSpPr>
        <p:spPr>
          <a:xfrm>
            <a:off x="8613086" y="235878"/>
            <a:ext cx="2952328" cy="1714295"/>
          </a:xfrm>
          <a:prstGeom prst="wedgeRectCallout">
            <a:avLst>
              <a:gd name="adj1" fmla="val -69325"/>
              <a:gd name="adj2" fmla="val 4073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latin typeface="+mj-lt"/>
                <a:ea typeface="+mj-ea"/>
                <a:cs typeface="+mj-cs"/>
                <a:sym typeface="Helvetica"/>
              </a:defRPr>
            </a:pPr>
            <a:r>
              <a:rPr lang="ja-JP" altLang="en-US">
                <a:latin typeface="+mj-ea"/>
                <a:ea typeface="+mj-ea"/>
              </a:rPr>
              <a:t>できるだけ具体的に、成功体験、失敗体験を書く。</a:t>
            </a:r>
            <a:endParaRPr lang="en-US" altLang="ja-JP">
              <a:latin typeface="+mj-ea"/>
              <a:ea typeface="+mj-ea"/>
            </a:endParaRPr>
          </a:p>
          <a:p>
            <a:pPr>
              <a:defRPr>
                <a:latin typeface="+mj-lt"/>
                <a:ea typeface="+mj-ea"/>
                <a:cs typeface="+mj-cs"/>
                <a:sym typeface="Helvetica"/>
              </a:defRPr>
            </a:pPr>
            <a:r>
              <a:rPr lang="ja-JP" altLang="en-US">
                <a:latin typeface="+mj-ea"/>
                <a:ea typeface="+mj-ea"/>
              </a:rPr>
              <a:t>当事者目線での背景や脈絡もなるべく書く。（「失敗学と創造学」第</a:t>
            </a:r>
            <a:r>
              <a:rPr lang="en-US" altLang="ja-JP">
                <a:latin typeface="+mj-ea"/>
                <a:ea typeface="+mj-ea"/>
              </a:rPr>
              <a:t>2</a:t>
            </a:r>
            <a:r>
              <a:rPr lang="ja-JP" altLang="en-US">
                <a:latin typeface="+mj-ea"/>
                <a:ea typeface="+mj-ea"/>
              </a:rPr>
              <a:t>章参照）</a:t>
            </a:r>
            <a:endParaRPr kumimoji="1" lang="ja-JP" altLang="en-US"/>
          </a:p>
        </p:txBody>
      </p:sp>
      <p:sp>
        <p:nvSpPr>
          <p:cNvPr id="29" name="吹き出し: 四角形 28">
            <a:extLst>
              <a:ext uri="{FF2B5EF4-FFF2-40B4-BE49-F238E27FC236}">
                <a16:creationId xmlns:a16="http://schemas.microsoft.com/office/drawing/2014/main" id="{374A2A3D-9D0D-41D3-91B6-766448DF76C9}"/>
              </a:ext>
            </a:extLst>
          </p:cNvPr>
          <p:cNvSpPr/>
          <p:nvPr/>
        </p:nvSpPr>
        <p:spPr>
          <a:xfrm>
            <a:off x="-2421414" y="4329151"/>
            <a:ext cx="2952328" cy="1117825"/>
          </a:xfrm>
          <a:prstGeom prst="wedgeRectCallout">
            <a:avLst>
              <a:gd name="adj1" fmla="val 76983"/>
              <a:gd name="adj2" fmla="val 613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latin typeface="+mj-lt"/>
                <a:ea typeface="+mj-ea"/>
                <a:cs typeface="+mj-cs"/>
                <a:sym typeface="Helvetica"/>
              </a:defRPr>
            </a:pPr>
            <a:r>
              <a:rPr lang="ja-JP" altLang="en-US" dirty="0">
                <a:latin typeface="+mj-ea"/>
                <a:ea typeface="+mj-ea"/>
              </a:rPr>
              <a:t>上記の具体的な経験を一般化するとどういうことが言えるのか</a:t>
            </a:r>
            <a:endParaRPr lang="en-US" altLang="ja-JP" dirty="0">
              <a:latin typeface="+mj-ea"/>
              <a:ea typeface="+mj-ea"/>
            </a:endParaRPr>
          </a:p>
          <a:p>
            <a:pPr>
              <a:defRPr>
                <a:latin typeface="+mj-lt"/>
                <a:ea typeface="+mj-ea"/>
                <a:cs typeface="+mj-cs"/>
                <a:sym typeface="Helvetica"/>
              </a:defRPr>
            </a:pPr>
            <a:r>
              <a:rPr lang="ja-JP" altLang="en-US" dirty="0">
                <a:latin typeface="+mj-ea"/>
                <a:ea typeface="+mj-ea"/>
              </a:rPr>
              <a:t>なるべく知見化する</a:t>
            </a:r>
            <a:endParaRPr lang="en-US" altLang="ja-JP" dirty="0">
              <a:latin typeface="+mj-ea"/>
              <a:ea typeface="+mj-ea"/>
            </a:endParaRPr>
          </a:p>
        </p:txBody>
      </p:sp>
      <p:sp>
        <p:nvSpPr>
          <p:cNvPr id="30" name="吹き出し: 四角形 29">
            <a:extLst>
              <a:ext uri="{FF2B5EF4-FFF2-40B4-BE49-F238E27FC236}">
                <a16:creationId xmlns:a16="http://schemas.microsoft.com/office/drawing/2014/main" id="{E43C0BB8-AF1C-4D29-A8B9-9E4EDCAAFB60}"/>
              </a:ext>
            </a:extLst>
          </p:cNvPr>
          <p:cNvSpPr/>
          <p:nvPr/>
        </p:nvSpPr>
        <p:spPr>
          <a:xfrm>
            <a:off x="8538666" y="3960415"/>
            <a:ext cx="2952328" cy="1570279"/>
          </a:xfrm>
          <a:prstGeom prst="wedgeRectCallout">
            <a:avLst>
              <a:gd name="adj1" fmla="val -65571"/>
              <a:gd name="adj2" fmla="val 5838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latin typeface="+mj-lt"/>
                <a:ea typeface="+mj-ea"/>
                <a:cs typeface="+mj-cs"/>
                <a:sym typeface="Helvetica"/>
              </a:defRPr>
            </a:pPr>
            <a:r>
              <a:rPr lang="ja-JP" altLang="en-US" dirty="0">
                <a:latin typeface="+mj-ea"/>
                <a:ea typeface="+mj-ea"/>
              </a:rPr>
              <a:t>関係のある（特に強調したい）カテゴリを赤字に</a:t>
            </a:r>
            <a:endParaRPr lang="en-US" altLang="ja-JP" dirty="0">
              <a:latin typeface="+mj-ea"/>
              <a:ea typeface="+mj-ea"/>
            </a:endParaRPr>
          </a:p>
          <a:p>
            <a:pPr>
              <a:defRPr>
                <a:latin typeface="+mj-lt"/>
                <a:ea typeface="+mj-ea"/>
                <a:cs typeface="+mj-cs"/>
                <a:sym typeface="Helvetica"/>
              </a:defRPr>
            </a:pPr>
            <a:r>
              <a:rPr lang="ja-JP" altLang="en-US" dirty="0">
                <a:latin typeface="+mj-ea"/>
                <a:ea typeface="+mj-ea"/>
              </a:rPr>
              <a:t>関係ないカテゴリはグレー字にする</a:t>
            </a:r>
            <a:endParaRPr lang="en-US" altLang="ja-JP" dirty="0">
              <a:latin typeface="+mj-ea"/>
              <a:ea typeface="+mj-ea"/>
            </a:endParaRPr>
          </a:p>
        </p:txBody>
      </p:sp>
      <p:sp>
        <p:nvSpPr>
          <p:cNvPr id="3" name="角丸四角形">
            <a:extLst>
              <a:ext uri="{FF2B5EF4-FFF2-40B4-BE49-F238E27FC236}">
                <a16:creationId xmlns:a16="http://schemas.microsoft.com/office/drawing/2014/main" id="{2ABE90D9-6D94-4005-9FE3-C3EB7B7B2FEE}"/>
              </a:ext>
            </a:extLst>
          </p:cNvPr>
          <p:cNvSpPr/>
          <p:nvPr/>
        </p:nvSpPr>
        <p:spPr>
          <a:xfrm>
            <a:off x="8888513" y="553069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latin typeface="+mj-ea"/>
                <a:ea typeface="+mj-ea"/>
              </a:rPr>
              <a:t>プロセスやルール</a:t>
            </a:r>
            <a:endParaRPr sz="1100" b="1" dirty="0">
              <a:solidFill>
                <a:schemeClr val="bg1">
                  <a:lumMod val="65000"/>
                  <a:lumOff val="35000"/>
                </a:schemeClr>
              </a:solidFill>
              <a:latin typeface="+mj-ea"/>
              <a:ea typeface="+mj-ea"/>
            </a:endParaRPr>
          </a:p>
        </p:txBody>
      </p:sp>
      <p:sp>
        <p:nvSpPr>
          <p:cNvPr id="4" name="角丸四角形">
            <a:extLst>
              <a:ext uri="{FF2B5EF4-FFF2-40B4-BE49-F238E27FC236}">
                <a16:creationId xmlns:a16="http://schemas.microsoft.com/office/drawing/2014/main" id="{CAADAE10-33AF-4138-A294-C30B475FC427}"/>
              </a:ext>
            </a:extLst>
          </p:cNvPr>
          <p:cNvSpPr/>
          <p:nvPr/>
        </p:nvSpPr>
        <p:spPr>
          <a:xfrm>
            <a:off x="8888513" y="6216717"/>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コミュニケーション</a:t>
            </a:r>
            <a:endParaRPr sz="1100" b="1" dirty="0">
              <a:solidFill>
                <a:schemeClr val="bg1">
                  <a:lumMod val="65000"/>
                  <a:lumOff val="35000"/>
                </a:schemeClr>
              </a:solidFill>
            </a:endParaRPr>
          </a:p>
        </p:txBody>
      </p:sp>
      <p:sp>
        <p:nvSpPr>
          <p:cNvPr id="5" name="角丸四角形">
            <a:extLst>
              <a:ext uri="{FF2B5EF4-FFF2-40B4-BE49-F238E27FC236}">
                <a16:creationId xmlns:a16="http://schemas.microsoft.com/office/drawing/2014/main" id="{1F33E0DD-B53D-4F0F-A8C8-0AFC32228B6B}"/>
              </a:ext>
            </a:extLst>
          </p:cNvPr>
          <p:cNvSpPr/>
          <p:nvPr/>
        </p:nvSpPr>
        <p:spPr>
          <a:xfrm>
            <a:off x="8888513" y="657909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心理的安全性</a:t>
            </a:r>
            <a:endParaRPr sz="1100" b="1" dirty="0">
              <a:solidFill>
                <a:schemeClr val="bg1">
                  <a:lumMod val="65000"/>
                  <a:lumOff val="35000"/>
                </a:schemeClr>
              </a:solidFill>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8888513" y="5882551"/>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ツールの使い方</a:t>
            </a:r>
            <a:endParaRPr sz="1100" b="1" dirty="0">
              <a:solidFill>
                <a:schemeClr val="bg1">
                  <a:lumMod val="65000"/>
                  <a:lumOff val="35000"/>
                </a:schemeClr>
              </a:solidFill>
            </a:endParaRPr>
          </a:p>
        </p:txBody>
      </p:sp>
      <p:sp>
        <p:nvSpPr>
          <p:cNvPr id="7" name="正方形/長方形 6">
            <a:extLst>
              <a:ext uri="{FF2B5EF4-FFF2-40B4-BE49-F238E27FC236}">
                <a16:creationId xmlns:a16="http://schemas.microsoft.com/office/drawing/2014/main" id="{AF90A3E9-8953-40E0-A066-CBD6AE9659FE}"/>
              </a:ext>
            </a:extLst>
          </p:cNvPr>
          <p:cNvSpPr/>
          <p:nvPr/>
        </p:nvSpPr>
        <p:spPr>
          <a:xfrm rot="20454529">
            <a:off x="2717858" y="155310"/>
            <a:ext cx="4119575" cy="864097"/>
          </a:xfrm>
          <a:prstGeom prst="rect">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t>フォーマット</a:t>
            </a:r>
          </a:p>
        </p:txBody>
      </p:sp>
    </p:spTree>
    <p:extLst>
      <p:ext uri="{BB962C8B-B14F-4D97-AF65-F5344CB8AC3E}">
        <p14:creationId xmlns:p14="http://schemas.microsoft.com/office/powerpoint/2010/main" val="3114069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994</Words>
  <Application>Microsoft Office PowerPoint</Application>
  <PresentationFormat>画面に合わせる (4:3)</PresentationFormat>
  <Paragraphs>111</Paragraphs>
  <Slides>5</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メイリオ</vt:lpstr>
      <vt:lpstr>游ゴシック</vt:lpstr>
      <vt:lpstr>Arial</vt:lpstr>
      <vt:lpstr>Century Gothic</vt:lpstr>
      <vt:lpstr>Wingdings 3</vt:lpstr>
      <vt:lpstr>イオン</vt:lpstr>
      <vt:lpstr>自己紹介</vt:lpstr>
      <vt:lpstr>パネリストの体験から（りょうま）</vt:lpstr>
      <vt:lpstr>パネリストの体験から（正月）</vt:lpstr>
      <vt:lpstr>パネリストの体験から</vt:lpstr>
      <vt:lpstr>パネリストの体験から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なぜRedmineによるタスク管理が失敗するか ～RedmineJapan2020の議論の続編～</dc:title>
  <dc:creator>松谷 秀久</dc:creator>
  <cp:lastModifiedBy>松谷 秀久</cp:lastModifiedBy>
  <cp:revision>12</cp:revision>
  <dcterms:created xsi:type="dcterms:W3CDTF">2020-11-04T17:06:33Z</dcterms:created>
  <dcterms:modified xsi:type="dcterms:W3CDTF">2020-11-11T17:18:12Z</dcterms:modified>
</cp:coreProperties>
</file>