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6" r:id="rId1"/>
  </p:sldMasterIdLst>
  <p:sldIdLst>
    <p:sldId id="256" r:id="rId2"/>
    <p:sldId id="262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312AB21-59C6-458B-91AD-FA2A957D8011}">
          <p14:sldIdLst>
            <p14:sldId id="256"/>
            <p14:sldId id="262"/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 snapToGrid="0">
      <p:cViewPr>
        <p:scale>
          <a:sx n="66" d="100"/>
          <a:sy n="66" d="100"/>
        </p:scale>
        <p:origin x="142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0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25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80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6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8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0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6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1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3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7A32F-2599-4780-AFE8-543FE5CB5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600" dirty="0">
                <a:solidFill>
                  <a:schemeClr val="accent2"/>
                </a:solidFill>
              </a:rPr>
              <a:t>プロジェクト管理ソフトの群雄割拠をどうやって勝ち抜くか？②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745880-01A1-4EDA-B80C-A653644E8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@</a:t>
            </a:r>
            <a:r>
              <a:rPr kumimoji="1" lang="en-US" altLang="ja-JP" dirty="0" err="1"/>
              <a:t>ak_iwasaki</a:t>
            </a:r>
            <a:endParaRPr kumimoji="1" lang="en-US" altLang="ja-JP" dirty="0"/>
          </a:p>
          <a:p>
            <a:r>
              <a:rPr lang="ja-JP" altLang="en-US" dirty="0"/>
              <a:t>岩崎 成記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5C9550-3792-4016-9422-2B3EDD1C417F}"/>
              </a:ext>
            </a:extLst>
          </p:cNvPr>
          <p:cNvSpPr txBox="1"/>
          <p:nvPr/>
        </p:nvSpPr>
        <p:spPr>
          <a:xfrm>
            <a:off x="929897" y="6261316"/>
            <a:ext cx="397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2018/11/10  </a:t>
            </a:r>
            <a:r>
              <a:rPr kumimoji="1" lang="en-US" altLang="ja-JP" dirty="0" err="1"/>
              <a:t>redmine.tokyo</a:t>
            </a:r>
            <a:r>
              <a:rPr kumimoji="1" lang="en-US" altLang="ja-JP" dirty="0"/>
              <a:t> #15  LT1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3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6B649-3AF4-435F-8E99-05464CFA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7756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自己紹介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3FF755-E9B4-4241-B980-93781429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31" y="799100"/>
            <a:ext cx="3919829" cy="2939872"/>
          </a:xfrm>
          <a:prstGeom prst="rect">
            <a:avLst/>
          </a:prstGeom>
        </p:spPr>
      </p:pic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AAC35F54-8FDC-4A36-880D-2EBC3E97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06" y="1488613"/>
            <a:ext cx="8596668" cy="4112087"/>
          </a:xfrm>
        </p:spPr>
        <p:txBody>
          <a:bodyPr>
            <a:noAutofit/>
          </a:bodyPr>
          <a:lstStyle/>
          <a:p>
            <a:r>
              <a:rPr lang="ja-JP" altLang="en-US" dirty="0"/>
              <a:t>名前：岩崎 成記 </a:t>
            </a:r>
            <a:r>
              <a:rPr lang="en-US" altLang="ja-JP" dirty="0"/>
              <a:t>(</a:t>
            </a:r>
            <a:r>
              <a:rPr lang="ja-JP" altLang="en-US" dirty="0"/>
              <a:t>いわさき あきのり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出身：広島市</a:t>
            </a:r>
            <a:endParaRPr kumimoji="1" lang="en-US" altLang="ja-JP" dirty="0"/>
          </a:p>
          <a:p>
            <a:r>
              <a:rPr lang="ja-JP" altLang="en-US" dirty="0"/>
              <a:t>趣味：自転車・</a:t>
            </a:r>
            <a:r>
              <a:rPr lang="ja-JP" altLang="en-US" b="1" dirty="0">
                <a:solidFill>
                  <a:srgbClr val="002060"/>
                </a:solidFill>
              </a:rPr>
              <a:t>見える化</a:t>
            </a:r>
            <a:endParaRPr lang="en-US" altLang="ja-JP" dirty="0">
              <a:solidFill>
                <a:srgbClr val="002060"/>
              </a:solidFill>
            </a:endParaRPr>
          </a:p>
          <a:p>
            <a:r>
              <a:rPr lang="en-US" altLang="ja-JP" dirty="0" err="1">
                <a:solidFill>
                  <a:schemeClr val="tx1"/>
                </a:solidFill>
              </a:rPr>
              <a:t>Redmine.Tokyo</a:t>
            </a:r>
            <a:r>
              <a:rPr lang="ja-JP" altLang="en-US" dirty="0">
                <a:solidFill>
                  <a:schemeClr val="tx1"/>
                </a:solidFill>
              </a:rPr>
              <a:t>：</a:t>
            </a:r>
            <a:r>
              <a:rPr lang="en-US" altLang="ja-JP" dirty="0">
                <a:solidFill>
                  <a:schemeClr val="tx1"/>
                </a:solidFill>
              </a:rPr>
              <a:t>LT2</a:t>
            </a:r>
            <a:r>
              <a:rPr lang="ja-JP" altLang="en-US" dirty="0">
                <a:solidFill>
                  <a:schemeClr val="tx1"/>
                </a:solidFill>
              </a:rPr>
              <a:t>回目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chemeClr val="tx1"/>
                </a:solidFill>
              </a:rPr>
              <a:t>　　　　　</a:t>
            </a:r>
            <a:r>
              <a:rPr lang="en-US" altLang="ja-JP" sz="1400" dirty="0">
                <a:solidFill>
                  <a:schemeClr val="tx1"/>
                </a:solidFill>
              </a:rPr>
              <a:t>(</a:t>
            </a:r>
            <a:r>
              <a:rPr lang="ja-JP" altLang="en-US" sz="1400" dirty="0">
                <a:solidFill>
                  <a:schemeClr val="tx1"/>
                </a:solidFill>
              </a:rPr>
              <a:t>前回</a:t>
            </a:r>
            <a:r>
              <a:rPr lang="en-US" altLang="ja-JP" sz="1400" dirty="0">
                <a:solidFill>
                  <a:schemeClr val="tx1"/>
                </a:solidFill>
              </a:rPr>
              <a:t>#14</a:t>
            </a:r>
            <a:r>
              <a:rPr lang="ja-JP" altLang="en-US" sz="1400" dirty="0">
                <a:solidFill>
                  <a:schemeClr val="tx1"/>
                </a:solidFill>
              </a:rPr>
              <a:t>ではプロジェクト管理状態の定量化と</a:t>
            </a:r>
            <a:r>
              <a:rPr lang="en-US" altLang="ja-JP" sz="1400" dirty="0" err="1">
                <a:solidFill>
                  <a:schemeClr val="tx1"/>
                </a:solidFill>
              </a:rPr>
              <a:t>redmine</a:t>
            </a:r>
            <a:r>
              <a:rPr lang="ja-JP" altLang="en-US" sz="1400" dirty="0" err="1">
                <a:solidFill>
                  <a:schemeClr val="tx1"/>
                </a:solidFill>
              </a:rPr>
              <a:t>での</a:t>
            </a:r>
            <a:r>
              <a:rPr lang="ja-JP" altLang="en-US" sz="1400" dirty="0">
                <a:solidFill>
                  <a:schemeClr val="tx1"/>
                </a:solidFill>
              </a:rPr>
              <a:t>状況を紹介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/>
              <a:t>仕事：エンジニア</a:t>
            </a:r>
            <a:r>
              <a:rPr lang="en-US" altLang="ja-JP" dirty="0"/>
              <a:t>(</a:t>
            </a:r>
            <a:r>
              <a:rPr lang="ja-JP" altLang="en-US" dirty="0"/>
              <a:t>航空宇宙系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　　　　 でも・・・プロジェクトマネジメント，システム企画・設計，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 サーバ管理，その他</a:t>
            </a:r>
            <a:r>
              <a:rPr kumimoji="1" lang="en-US" altLang="ja-JP" dirty="0"/>
              <a:t>OA</a:t>
            </a:r>
            <a:r>
              <a:rPr kumimoji="1" lang="ja-JP" altLang="en-US" dirty="0"/>
              <a:t>系雑務など担当しています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sz="800" dirty="0"/>
          </a:p>
          <a:p>
            <a:pPr marL="0" indent="0">
              <a:buNone/>
            </a:pPr>
            <a:r>
              <a:rPr lang="ja-JP" altLang="en-US" dirty="0"/>
              <a:t>　　　⇒</a:t>
            </a:r>
            <a:r>
              <a:rPr lang="en-US" altLang="ja-JP" dirty="0" err="1"/>
              <a:t>redmine</a:t>
            </a:r>
            <a:r>
              <a:rPr lang="ja-JP" altLang="en-US" dirty="0"/>
              <a:t>使い始めてから，いろいろな立場が加わり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システム屋としての立場を確立しつつあります</a:t>
            </a:r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007A3F-B7C9-45A2-BF61-651DC69B1360}"/>
              </a:ext>
            </a:extLst>
          </p:cNvPr>
          <p:cNvSpPr/>
          <p:nvPr/>
        </p:nvSpPr>
        <p:spPr>
          <a:xfrm>
            <a:off x="10034170" y="906475"/>
            <a:ext cx="1050587" cy="279439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853588B-FD63-4CEF-98D0-EDB2C76B8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3770250"/>
            <a:ext cx="2320539" cy="151975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4960CD-E43D-4C7C-B026-65D4C9398A3E}"/>
              </a:ext>
            </a:extLst>
          </p:cNvPr>
          <p:cNvSpPr txBox="1"/>
          <p:nvPr/>
        </p:nvSpPr>
        <p:spPr>
          <a:xfrm>
            <a:off x="9224074" y="532370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パワーカーブ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BC23B2-3826-42A2-A23C-9898EE71AADE}"/>
              </a:ext>
            </a:extLst>
          </p:cNvPr>
          <p:cNvSpPr txBox="1"/>
          <p:nvPr/>
        </p:nvSpPr>
        <p:spPr>
          <a:xfrm>
            <a:off x="7598400" y="54115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自転車レース</a:t>
            </a:r>
          </a:p>
        </p:txBody>
      </p:sp>
    </p:spTree>
    <p:extLst>
      <p:ext uri="{BB962C8B-B14F-4D97-AF65-F5344CB8AC3E}">
        <p14:creationId xmlns:p14="http://schemas.microsoft.com/office/powerpoint/2010/main" val="346611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2CBFBB-825D-45AB-8428-5B2A721F2D2D}"/>
              </a:ext>
            </a:extLst>
          </p:cNvPr>
          <p:cNvSpPr txBox="1"/>
          <p:nvPr/>
        </p:nvSpPr>
        <p:spPr>
          <a:xfrm>
            <a:off x="1558400" y="6549469"/>
            <a:ext cx="7092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ダウンロード：　</a:t>
            </a:r>
            <a:r>
              <a:rPr kumimoji="1" lang="en-US" altLang="ja-JP" sz="1200" dirty="0"/>
              <a:t>https://github.com/aki360P/redmine_resource_booking_system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2F28FE-9B53-4469-8C33-67E94A35668D}"/>
              </a:ext>
            </a:extLst>
          </p:cNvPr>
          <p:cNvSpPr txBox="1"/>
          <p:nvPr/>
        </p:nvSpPr>
        <p:spPr>
          <a:xfrm>
            <a:off x="981617" y="1244616"/>
            <a:ext cx="934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物品の貸出・会議室予約などを想定した，</a:t>
            </a:r>
            <a:r>
              <a:rPr kumimoji="1" lang="en-US" altLang="ja-JP" sz="1600" dirty="0" err="1"/>
              <a:t>redmine</a:t>
            </a:r>
            <a:r>
              <a:rPr kumimoji="1" lang="ja-JP" altLang="en-US" sz="1600" dirty="0"/>
              <a:t>用のプラグインです。</a:t>
            </a:r>
            <a:endParaRPr kumimoji="1" lang="en-US" altLang="ja-JP" sz="1600" dirty="0"/>
          </a:p>
          <a:p>
            <a:r>
              <a:rPr kumimoji="1" lang="en-US" altLang="ja-JP" sz="1600" dirty="0" err="1"/>
              <a:t>Javascript</a:t>
            </a:r>
            <a:r>
              <a:rPr kumimoji="1" lang="en-US" altLang="ja-JP" sz="1600" dirty="0"/>
              <a:t> “</a:t>
            </a:r>
            <a:r>
              <a:rPr kumimoji="1" lang="en-US" altLang="ja-JP" sz="1600" dirty="0" err="1"/>
              <a:t>fullcalendar</a:t>
            </a:r>
            <a:r>
              <a:rPr kumimoji="1" lang="en-US" altLang="ja-JP" sz="1600" dirty="0"/>
              <a:t>” </a:t>
            </a:r>
            <a:r>
              <a:rPr kumimoji="1" lang="ja-JP" altLang="en-US" sz="1600" dirty="0"/>
              <a:t>モジュールを使用しています。</a:t>
            </a:r>
            <a:endParaRPr kumimoji="1" lang="en-US" altLang="ja-JP" sz="1600" dirty="0"/>
          </a:p>
          <a:p>
            <a:r>
              <a:rPr kumimoji="1" lang="ja-JP" altLang="en-US" sz="1600" dirty="0"/>
              <a:t>既存のプラグインを改修して，プロジェクト単位での管理を可能にしました。</a:t>
            </a:r>
            <a:endParaRPr kumimoji="1" lang="en-US" altLang="ja-JP" sz="16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CBB30B6-077E-44AE-98BC-9914FC59C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" t="12964" r="2694" b="1695"/>
          <a:stretch/>
        </p:blipFill>
        <p:spPr>
          <a:xfrm>
            <a:off x="1362714" y="2676077"/>
            <a:ext cx="4574421" cy="3237656"/>
          </a:xfrm>
          <a:prstGeom prst="rect">
            <a:avLst/>
          </a:prstGeom>
        </p:spPr>
      </p:pic>
      <p:sp>
        <p:nvSpPr>
          <p:cNvPr id="19" name="タイトル 3">
            <a:extLst>
              <a:ext uri="{FF2B5EF4-FFF2-40B4-BE49-F238E27FC236}">
                <a16:creationId xmlns:a16="http://schemas.microsoft.com/office/drawing/2014/main" id="{7739C0B6-0778-4AFB-BF73-41943432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072"/>
          </a:xfrm>
        </p:spPr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</a:rPr>
              <a:t>リソース予約プラグインの開発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63F090EF-EA91-4321-A3C3-BED260636FF1}"/>
              </a:ext>
            </a:extLst>
          </p:cNvPr>
          <p:cNvSpPr/>
          <p:nvPr/>
        </p:nvSpPr>
        <p:spPr>
          <a:xfrm rot="5400000">
            <a:off x="3417861" y="4227841"/>
            <a:ext cx="464128" cy="4001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予約システム_デモ">
            <a:hlinkClick r:id="" action="ppaction://media"/>
            <a:extLst>
              <a:ext uri="{FF2B5EF4-FFF2-40B4-BE49-F238E27FC236}">
                <a16:creationId xmlns:a16="http://schemas.microsoft.com/office/drawing/2014/main" id="{C51D27BC-8473-4820-B57A-7C51E3C64A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7573" y="2205179"/>
            <a:ext cx="8337097" cy="43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33E5BA6-24F4-4143-B104-545A6653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746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プラグイン開発メモ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068107-E68F-4FDB-A742-168778E56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06" y="1488613"/>
            <a:ext cx="9954504" cy="288190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Ruby on rails</a:t>
            </a:r>
            <a:r>
              <a:rPr kumimoji="1" lang="ja-JP" altLang="en-US" dirty="0"/>
              <a:t>の基礎勉強に</a:t>
            </a:r>
            <a:r>
              <a:rPr kumimoji="1" lang="en-US" altLang="ja-JP" b="1" dirty="0"/>
              <a:t>400</a:t>
            </a:r>
            <a:r>
              <a:rPr kumimoji="1" lang="ja-JP" altLang="en-US" b="1" dirty="0"/>
              <a:t>時間</a:t>
            </a:r>
            <a:endParaRPr kumimoji="1" lang="en-US" altLang="ja-JP" b="1" dirty="0"/>
          </a:p>
          <a:p>
            <a:r>
              <a:rPr lang="ja-JP" altLang="en-US" dirty="0"/>
              <a:t>さらに開発このプラグインの開発に</a:t>
            </a:r>
            <a:r>
              <a:rPr lang="en-US" altLang="ja-JP" b="1" dirty="0"/>
              <a:t>300</a:t>
            </a:r>
            <a:r>
              <a:rPr lang="ja-JP" altLang="en-US" b="1" dirty="0"/>
              <a:t>時間</a:t>
            </a:r>
            <a:r>
              <a:rPr lang="ja-JP" altLang="en-US" dirty="0"/>
              <a:t>・・・</a:t>
            </a:r>
            <a:endParaRPr lang="en-US" altLang="ja-JP" dirty="0"/>
          </a:p>
          <a:p>
            <a:r>
              <a:rPr kumimoji="1" lang="en-US" altLang="ja-JP" dirty="0"/>
              <a:t>Ruby on rails</a:t>
            </a:r>
            <a:r>
              <a:rPr kumimoji="1" lang="ja-JP" altLang="en-US" dirty="0"/>
              <a:t>のほか，データベース，サーバ，</a:t>
            </a:r>
            <a:r>
              <a:rPr kumimoji="1" lang="en-US" altLang="ja-JP" dirty="0"/>
              <a:t>html, </a:t>
            </a:r>
            <a:r>
              <a:rPr kumimoji="1" lang="en-US" altLang="ja-JP" dirty="0" err="1"/>
              <a:t>css</a:t>
            </a:r>
            <a:r>
              <a:rPr kumimoji="1" lang="en-US" altLang="ja-JP" dirty="0"/>
              <a:t>, </a:t>
            </a:r>
            <a:r>
              <a:rPr lang="en-US" altLang="ja-JP" dirty="0" err="1"/>
              <a:t>J</a:t>
            </a:r>
            <a:r>
              <a:rPr kumimoji="1" lang="en-US" altLang="ja-JP" dirty="0" err="1"/>
              <a:t>avascript</a:t>
            </a:r>
            <a:r>
              <a:rPr kumimoji="1" lang="ja-JP" altLang="en-US" dirty="0"/>
              <a:t>な</a:t>
            </a:r>
            <a:r>
              <a:rPr lang="ja-JP" altLang="en-US" dirty="0"/>
              <a:t>ど広範な知識が必要</a:t>
            </a:r>
            <a:endParaRPr lang="en-US" altLang="ja-JP" dirty="0"/>
          </a:p>
          <a:p>
            <a:r>
              <a:rPr kumimoji="1" lang="ja-JP" altLang="en-US" dirty="0"/>
              <a:t>結局いい開発環境</a:t>
            </a:r>
            <a:r>
              <a:rPr kumimoji="1" lang="en-US" altLang="ja-JP" dirty="0"/>
              <a:t>IDE</a:t>
            </a:r>
            <a:r>
              <a:rPr kumimoji="1" lang="ja-JP" altLang="en-US" dirty="0"/>
              <a:t>見つからず，テキストエディタによる編集と毎回のリスタート</a:t>
            </a:r>
            <a:endParaRPr kumimoji="1" lang="en-US" altLang="ja-JP" dirty="0"/>
          </a:p>
          <a:p>
            <a:r>
              <a:rPr kumimoji="1" lang="ja-JP" altLang="en-US" dirty="0"/>
              <a:t>テスト環境を準備するのも大変</a:t>
            </a:r>
            <a:endParaRPr kumimoji="1" lang="en-US" altLang="ja-JP" dirty="0"/>
          </a:p>
          <a:p>
            <a:r>
              <a:rPr kumimoji="1" lang="ja-JP" altLang="en-US" dirty="0"/>
              <a:t>効率的だった勉強法：</a:t>
            </a:r>
            <a:r>
              <a:rPr lang="en-US" altLang="ja-JP" dirty="0"/>
              <a:t> </a:t>
            </a:r>
            <a:r>
              <a:rPr lang="en-US" altLang="ja-JP" dirty="0" err="1"/>
              <a:t>Github</a:t>
            </a:r>
            <a:r>
              <a:rPr lang="ja-JP" altLang="en-US" dirty="0"/>
              <a:t>で他人のソースを見る，古いプラグインの最新化</a:t>
            </a:r>
            <a:endParaRPr lang="en-US" altLang="ja-JP" dirty="0"/>
          </a:p>
          <a:p>
            <a:r>
              <a:rPr lang="ja-JP" altLang="en-US" dirty="0"/>
              <a:t>効果は絶大：ユーザの求める機能を提供でき，ユーザの裾野を拡大・アクティブユーザ増加</a:t>
            </a:r>
            <a:endParaRPr lang="en-US" altLang="ja-JP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8CE49C3-9FB0-481A-8BB7-D296E3DC5CC8}"/>
              </a:ext>
            </a:extLst>
          </p:cNvPr>
          <p:cNvSpPr/>
          <p:nvPr/>
        </p:nvSpPr>
        <p:spPr>
          <a:xfrm>
            <a:off x="1031234" y="5188271"/>
            <a:ext cx="309966" cy="2169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CF4124-8DA9-4197-A549-D1A9ED692F7D}"/>
              </a:ext>
            </a:extLst>
          </p:cNvPr>
          <p:cNvSpPr txBox="1"/>
          <p:nvPr/>
        </p:nvSpPr>
        <p:spPr>
          <a:xfrm>
            <a:off x="1511346" y="5048071"/>
            <a:ext cx="853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最初の環境構築が高いハードルで簡単なものでも非常に大変。簡単でも機能するようになるまでが非常に厳しい。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679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2AE3A-23F4-45F5-942E-40D94144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244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Redmine</a:t>
            </a:r>
            <a:r>
              <a:rPr lang="ja-JP" altLang="en-US" dirty="0">
                <a:solidFill>
                  <a:srgbClr val="0070C0"/>
                </a:solidFill>
              </a:rPr>
              <a:t>普及に効果のあった施策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64791C1-DA8D-4863-95B7-5A448D1CF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21645"/>
              </p:ext>
            </p:extLst>
          </p:nvPr>
        </p:nvGraphicFramePr>
        <p:xfrm>
          <a:off x="952500" y="1251745"/>
          <a:ext cx="8128000" cy="466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298">
                  <a:extLst>
                    <a:ext uri="{9D8B030D-6E8A-4147-A177-3AD203B41FA5}">
                      <a16:colId xmlns:a16="http://schemas.microsoft.com/office/drawing/2014/main" val="1434744959"/>
                    </a:ext>
                  </a:extLst>
                </a:gridCol>
                <a:gridCol w="6169790">
                  <a:extLst>
                    <a:ext uri="{9D8B030D-6E8A-4147-A177-3AD203B41FA5}">
                      <a16:colId xmlns:a16="http://schemas.microsoft.com/office/drawing/2014/main" val="4057773760"/>
                    </a:ext>
                  </a:extLst>
                </a:gridCol>
                <a:gridCol w="1465912">
                  <a:extLst>
                    <a:ext uri="{9D8B030D-6E8A-4147-A177-3AD203B41FA5}">
                      <a16:colId xmlns:a16="http://schemas.microsoft.com/office/drawing/2014/main" val="1606860512"/>
                    </a:ext>
                  </a:extLst>
                </a:gridCol>
              </a:tblGrid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Redmine</a:t>
                      </a:r>
                      <a:r>
                        <a:rPr kumimoji="1" lang="ja-JP" altLang="en-US" dirty="0"/>
                        <a:t>ベースのみの導入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☆☆☆☆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979775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ガントチャートプラグイン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有償版</a:t>
                      </a:r>
                      <a:r>
                        <a:rPr kumimoji="1" lang="en-US" altLang="ja-JP" dirty="0"/>
                        <a:t>)</a:t>
                      </a:r>
                      <a:r>
                        <a:rPr kumimoji="1" lang="ja-JP" altLang="en-US" dirty="0"/>
                        <a:t>の導入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☆☆☆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163763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EVM</a:t>
                      </a:r>
                      <a:r>
                        <a:rPr kumimoji="1" lang="ja-JP" altLang="en-US" dirty="0"/>
                        <a:t>の開始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☆☆☆☆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430554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LDAP</a:t>
                      </a:r>
                      <a:r>
                        <a:rPr kumimoji="1" lang="ja-JP" altLang="en-US" dirty="0"/>
                        <a:t>アカウント作成の開始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★★★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124707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ロール・ワークフローの詳細化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× × </a:t>
                      </a:r>
                      <a:r>
                        <a:rPr kumimoji="1" lang="en-US" altLang="ja-JP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×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× ×</a:t>
                      </a:r>
                      <a:endParaRPr kumimoji="1" lang="ja-JP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714362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Subversion, Git</a:t>
                      </a:r>
                      <a:r>
                        <a:rPr kumimoji="1" lang="ja-JP" altLang="en-US" dirty="0"/>
                        <a:t>の使用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☆☆☆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386039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リソース予約プラグインの導入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★★★★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645835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社内ホームページからのリンクと</a:t>
                      </a:r>
                      <a:r>
                        <a:rPr kumimoji="1" lang="en-US" altLang="ja-JP" dirty="0"/>
                        <a:t>wiki</a:t>
                      </a:r>
                      <a:r>
                        <a:rPr kumimoji="1" lang="ja-JP" altLang="en-US" dirty="0"/>
                        <a:t>の活用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★★★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811473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高機能ライセンスの導入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× × × </a:t>
                      </a:r>
                      <a:r>
                        <a:rPr kumimoji="1" lang="en-US" altLang="ja-JP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× ×</a:t>
                      </a:r>
                      <a:endParaRPr kumimoji="1" lang="ja-JP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080391"/>
                  </a:ext>
                </a:extLst>
              </a:tr>
              <a:tr h="46625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Chat</a:t>
                      </a:r>
                      <a:r>
                        <a:rPr kumimoji="1" lang="ja-JP" altLang="en-US" dirty="0"/>
                        <a:t>プラグインの導入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2060"/>
                          </a:solidFill>
                        </a:rPr>
                        <a:t>★★★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☆☆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84271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022D3F-77B6-4B83-A43C-2E64979B6005}"/>
              </a:ext>
            </a:extLst>
          </p:cNvPr>
          <p:cNvSpPr txBox="1"/>
          <p:nvPr/>
        </p:nvSpPr>
        <p:spPr>
          <a:xfrm>
            <a:off x="8522017" y="810421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★効果あり</a:t>
            </a:r>
            <a:r>
              <a:rPr kumimoji="1" lang="en-US" altLang="ja-JP" sz="1200" dirty="0"/>
              <a:t>(5</a:t>
            </a:r>
            <a:r>
              <a:rPr kumimoji="1" lang="ja-JP" altLang="en-US" sz="1200" dirty="0"/>
              <a:t>段階</a:t>
            </a:r>
            <a:r>
              <a:rPr kumimoji="1" lang="en-US" altLang="ja-JP" sz="1200" dirty="0"/>
              <a:t>)</a:t>
            </a:r>
          </a:p>
          <a:p>
            <a:r>
              <a:rPr kumimoji="1" lang="en-US" altLang="ja-JP" sz="1200" dirty="0"/>
              <a:t>×</a:t>
            </a:r>
            <a:r>
              <a:rPr kumimoji="1" lang="ja-JP" altLang="en-US" sz="1200" dirty="0"/>
              <a:t>悪化</a:t>
            </a:r>
            <a:r>
              <a:rPr kumimoji="1" lang="en-US" altLang="ja-JP" sz="1200" dirty="0"/>
              <a:t>(5</a:t>
            </a:r>
            <a:r>
              <a:rPr kumimoji="1" lang="ja-JP" altLang="en-US" sz="1200" dirty="0"/>
              <a:t>段階</a:t>
            </a:r>
            <a:r>
              <a:rPr kumimoji="1" lang="en-US" altLang="ja-JP" sz="1200" dirty="0"/>
              <a:t>)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9DD1D59-04B2-415B-9657-B1B51CA221CE}"/>
              </a:ext>
            </a:extLst>
          </p:cNvPr>
          <p:cNvSpPr/>
          <p:nvPr/>
        </p:nvSpPr>
        <p:spPr>
          <a:xfrm>
            <a:off x="952500" y="6339414"/>
            <a:ext cx="309966" cy="2169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2DD9046-94C9-4284-B771-0D05D4EB6FD7}"/>
              </a:ext>
            </a:extLst>
          </p:cNvPr>
          <p:cNvSpPr/>
          <p:nvPr/>
        </p:nvSpPr>
        <p:spPr>
          <a:xfrm>
            <a:off x="1367076" y="6124736"/>
            <a:ext cx="90248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ja-JP" dirty="0"/>
              <a:t>Redmine</a:t>
            </a:r>
            <a:r>
              <a:rPr kumimoji="1" lang="ja-JP" altLang="en-US" dirty="0"/>
              <a:t>普及のためには“プロジェクト管理“ではなく，</a:t>
            </a:r>
            <a:r>
              <a:rPr kumimoji="1" lang="en-US" altLang="ja-JP" dirty="0"/>
              <a:t>Redmine</a:t>
            </a:r>
            <a:r>
              <a:rPr kumimoji="1" lang="ja-JP" altLang="en-US" dirty="0"/>
              <a:t>をエコシステムとして，”組織内で不足している機能”へ柔軟に対応することが重要と気付かされました！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61313646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2090</TotalTime>
  <Words>408</Words>
  <Application>Microsoft Office PowerPoint</Application>
  <PresentationFormat>ワイド画面</PresentationFormat>
  <Paragraphs>67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メイリオ</vt:lpstr>
      <vt:lpstr>Arial</vt:lpstr>
      <vt:lpstr>Trebuchet MS</vt:lpstr>
      <vt:lpstr>Wingdings 3</vt:lpstr>
      <vt:lpstr>ファセット</vt:lpstr>
      <vt:lpstr>プロジェクト管理ソフトの群雄割拠をどうやって勝ち抜くか？②</vt:lpstr>
      <vt:lpstr>自己紹介</vt:lpstr>
      <vt:lpstr>リソース予約プラグインの開発</vt:lpstr>
      <vt:lpstr>プラグイン開発メモ</vt:lpstr>
      <vt:lpstr>Redmine普及に効果のあった施策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プロジェクト管理ソフトの群雄割拠をどうやって勝ち抜くか？</dc:title>
  <dc:creator>iwsk</dc:creator>
  <cp:lastModifiedBy>Iwasaki Akinori</cp:lastModifiedBy>
  <cp:revision>100</cp:revision>
  <dcterms:created xsi:type="dcterms:W3CDTF">2018-05-21T13:02:33Z</dcterms:created>
  <dcterms:modified xsi:type="dcterms:W3CDTF">2018-11-11T13:59:02Z</dcterms:modified>
</cp:coreProperties>
</file>